
<file path=[Content_Types].xml><?xml version="1.0" encoding="utf-8"?>
<Types xmlns="http://schemas.openxmlformats.org/package/2006/content-types">
  <Default Extension="xml" ContentType="application/xml"/>
  <Default Extension="jpeg" ContentType="image/jpeg"/>
  <Default Extension="wdp" ContentType="image/vnd.ms-photo"/>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86"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5"/>
    <p:restoredTop sz="94630"/>
  </p:normalViewPr>
  <p:slideViewPr>
    <p:cSldViewPr snapToGrid="0" snapToObjects="1">
      <p:cViewPr varScale="1">
        <p:scale>
          <a:sx n="92" d="100"/>
          <a:sy n="92" d="100"/>
        </p:scale>
        <p:origin x="77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2D7E7-FCC0-7041-AF68-3DFDFE03202B}" type="datetimeFigureOut">
              <a:rPr lang="en-US" smtClean="0"/>
              <a:t>4/17/17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805A4-C37A-D544-B0CF-428D20CC6DDC}" type="slidenum">
              <a:rPr lang="en-US" smtClean="0"/>
              <a:t>‹#›</a:t>
            </a:fld>
            <a:endParaRPr lang="en-US"/>
          </a:p>
        </p:txBody>
      </p:sp>
    </p:spTree>
    <p:extLst>
      <p:ext uri="{BB962C8B-B14F-4D97-AF65-F5344CB8AC3E}">
        <p14:creationId xmlns:p14="http://schemas.microsoft.com/office/powerpoint/2010/main" val="180923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11</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12</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13</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14</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15</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16</a:t>
            </a:fld>
            <a:endParaRPr lang="en-US"/>
          </a:p>
        </p:txBody>
      </p:sp>
    </p:spTree>
    <p:extLst>
      <p:ext uri="{BB962C8B-B14F-4D97-AF65-F5344CB8AC3E}">
        <p14:creationId xmlns:p14="http://schemas.microsoft.com/office/powerpoint/2010/main" val="152256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17</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18</a:t>
            </a:fld>
            <a:endParaRPr lang="en-US"/>
          </a:p>
        </p:txBody>
      </p:sp>
    </p:spTree>
    <p:extLst>
      <p:ext uri="{BB962C8B-B14F-4D97-AF65-F5344CB8AC3E}">
        <p14:creationId xmlns:p14="http://schemas.microsoft.com/office/powerpoint/2010/main" val="2094397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19</a:t>
            </a:fld>
            <a:endParaRPr lang="en-US"/>
          </a:p>
        </p:txBody>
      </p:sp>
    </p:spTree>
    <p:extLst>
      <p:ext uri="{BB962C8B-B14F-4D97-AF65-F5344CB8AC3E}">
        <p14:creationId xmlns:p14="http://schemas.microsoft.com/office/powerpoint/2010/main" val="215695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20</a:t>
            </a:fld>
            <a:endParaRPr lang="en-US"/>
          </a:p>
        </p:txBody>
      </p:sp>
    </p:spTree>
    <p:extLst>
      <p:ext uri="{BB962C8B-B14F-4D97-AF65-F5344CB8AC3E}">
        <p14:creationId xmlns:p14="http://schemas.microsoft.com/office/powerpoint/2010/main" val="154481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3</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21</a:t>
            </a:fld>
            <a:endParaRPr lang="en-US"/>
          </a:p>
        </p:txBody>
      </p:sp>
    </p:spTree>
    <p:extLst>
      <p:ext uri="{BB962C8B-B14F-4D97-AF65-F5344CB8AC3E}">
        <p14:creationId xmlns:p14="http://schemas.microsoft.com/office/powerpoint/2010/main" val="1316394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22</a:t>
            </a:fld>
            <a:endParaRPr lang="en-US"/>
          </a:p>
        </p:txBody>
      </p:sp>
    </p:spTree>
    <p:extLst>
      <p:ext uri="{BB962C8B-B14F-4D97-AF65-F5344CB8AC3E}">
        <p14:creationId xmlns:p14="http://schemas.microsoft.com/office/powerpoint/2010/main" val="158207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23</a:t>
            </a:fld>
            <a:endParaRPr lang="en-US"/>
          </a:p>
        </p:txBody>
      </p:sp>
    </p:spTree>
    <p:extLst>
      <p:ext uri="{BB962C8B-B14F-4D97-AF65-F5344CB8AC3E}">
        <p14:creationId xmlns:p14="http://schemas.microsoft.com/office/powerpoint/2010/main" val="385561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24</a:t>
            </a:fld>
            <a:endParaRPr lang="en-US"/>
          </a:p>
        </p:txBody>
      </p:sp>
    </p:spTree>
    <p:extLst>
      <p:ext uri="{BB962C8B-B14F-4D97-AF65-F5344CB8AC3E}">
        <p14:creationId xmlns:p14="http://schemas.microsoft.com/office/powerpoint/2010/main" val="1432412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25</a:t>
            </a:fld>
            <a:endParaRPr lang="en-US"/>
          </a:p>
        </p:txBody>
      </p:sp>
    </p:spTree>
    <p:extLst>
      <p:ext uri="{BB962C8B-B14F-4D97-AF65-F5344CB8AC3E}">
        <p14:creationId xmlns:p14="http://schemas.microsoft.com/office/powerpoint/2010/main" val="91377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26</a:t>
            </a:fld>
            <a:endParaRPr lang="en-US"/>
          </a:p>
        </p:txBody>
      </p:sp>
    </p:spTree>
    <p:extLst>
      <p:ext uri="{BB962C8B-B14F-4D97-AF65-F5344CB8AC3E}">
        <p14:creationId xmlns:p14="http://schemas.microsoft.com/office/powerpoint/2010/main" val="1282330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27</a:t>
            </a:fld>
            <a:endParaRPr lang="en-US"/>
          </a:p>
        </p:txBody>
      </p:sp>
    </p:spTree>
    <p:extLst>
      <p:ext uri="{BB962C8B-B14F-4D97-AF65-F5344CB8AC3E}">
        <p14:creationId xmlns:p14="http://schemas.microsoft.com/office/powerpoint/2010/main" val="2130570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28</a:t>
            </a:fld>
            <a:endParaRPr lang="en-US"/>
          </a:p>
        </p:txBody>
      </p:sp>
    </p:spTree>
    <p:extLst>
      <p:ext uri="{BB962C8B-B14F-4D97-AF65-F5344CB8AC3E}">
        <p14:creationId xmlns:p14="http://schemas.microsoft.com/office/powerpoint/2010/main" val="233023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29</a:t>
            </a:fld>
            <a:endParaRPr lang="en-US"/>
          </a:p>
        </p:txBody>
      </p:sp>
    </p:spTree>
    <p:extLst>
      <p:ext uri="{BB962C8B-B14F-4D97-AF65-F5344CB8AC3E}">
        <p14:creationId xmlns:p14="http://schemas.microsoft.com/office/powerpoint/2010/main" val="192662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4</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5</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6</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7</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8</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9</a:t>
            </a:fld>
            <a:endParaRPr lang="en-US"/>
          </a:p>
        </p:txBody>
      </p:sp>
    </p:spTree>
    <p:extLst>
      <p:ext uri="{BB962C8B-B14F-4D97-AF65-F5344CB8AC3E}">
        <p14:creationId xmlns:p14="http://schemas.microsoft.com/office/powerpoint/2010/main" val="28701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805A4-C37A-D544-B0CF-428D20CC6DDC}" type="slidenum">
              <a:rPr lang="en-US" smtClean="0"/>
              <a:t>10</a:t>
            </a:fld>
            <a:endParaRPr lang="en-US"/>
          </a:p>
        </p:txBody>
      </p:sp>
    </p:spTree>
    <p:extLst>
      <p:ext uri="{BB962C8B-B14F-4D97-AF65-F5344CB8AC3E}">
        <p14:creationId xmlns:p14="http://schemas.microsoft.com/office/powerpoint/2010/main" val="28701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6AF0C5-4052-5544-BE31-0E5EFF8E3082}"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13328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AF0C5-4052-5544-BE31-0E5EFF8E3082}"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6522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AF0C5-4052-5544-BE31-0E5EFF8E3082}"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98841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AF0C5-4052-5544-BE31-0E5EFF8E3082}"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67829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6AF0C5-4052-5544-BE31-0E5EFF8E3082}"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125935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6AF0C5-4052-5544-BE31-0E5EFF8E3082}"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365433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6AF0C5-4052-5544-BE31-0E5EFF8E3082}" type="datetimeFigureOut">
              <a:rPr lang="en-US" smtClean="0"/>
              <a:t>4/17/17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2963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6AF0C5-4052-5544-BE31-0E5EFF8E3082}" type="datetimeFigureOut">
              <a:rPr lang="en-US" smtClean="0"/>
              <a:t>4/17/17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204978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AF0C5-4052-5544-BE31-0E5EFF8E3082}" type="datetimeFigureOut">
              <a:rPr lang="en-US" smtClean="0"/>
              <a:t>4/17/17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75470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AF0C5-4052-5544-BE31-0E5EFF8E3082}"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1254313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AF0C5-4052-5544-BE31-0E5EFF8E3082}"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AC505-B7D0-EE4C-8BAC-B548C9321B74}" type="slidenum">
              <a:rPr lang="en-US" smtClean="0"/>
              <a:t>‹#›</a:t>
            </a:fld>
            <a:endParaRPr lang="en-US"/>
          </a:p>
        </p:txBody>
      </p:sp>
    </p:spTree>
    <p:extLst>
      <p:ext uri="{BB962C8B-B14F-4D97-AF65-F5344CB8AC3E}">
        <p14:creationId xmlns:p14="http://schemas.microsoft.com/office/powerpoint/2010/main" val="15487424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AF0C5-4052-5544-BE31-0E5EFF8E3082}" type="datetimeFigureOut">
              <a:rPr lang="en-US" smtClean="0"/>
              <a:t>4/17/17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AC505-B7D0-EE4C-8BAC-B548C9321B74}" type="slidenum">
              <a:rPr lang="en-US" smtClean="0"/>
              <a:t>‹#›</a:t>
            </a:fld>
            <a:endParaRPr lang="en-US"/>
          </a:p>
        </p:txBody>
      </p:sp>
    </p:spTree>
    <p:extLst>
      <p:ext uri="{BB962C8B-B14F-4D97-AF65-F5344CB8AC3E}">
        <p14:creationId xmlns:p14="http://schemas.microsoft.com/office/powerpoint/2010/main" val="381865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hyperlink" Target="https://www.youtube.com/watch?v=V-Z_AqgrR8M" TargetMode="External"/><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tiff"/></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hyperlink" Target="https://www.youtube.com/watch?v=NkJQM8Ihad4" TargetMode="External"/><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5" name="Straight Connector 4"/>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alphaModFix amt="76000"/>
            <a:extLst>
              <a:ext uri="{BEBA8EAE-BF5A-486C-A8C5-ECC9F3942E4B}">
                <a14:imgProps xmlns:a14="http://schemas.microsoft.com/office/drawing/2010/main">
                  <a14:imgLayer r:embed="rId3">
                    <a14:imgEffect>
                      <a14:artisticPaintBrush trans="75000"/>
                    </a14:imgEffect>
                  </a14:imgLayer>
                </a14:imgProps>
              </a:ext>
            </a:extLst>
          </a:blip>
          <a:stretch>
            <a:fillRect/>
          </a:stretch>
        </p:blipFill>
        <p:spPr>
          <a:xfrm>
            <a:off x="540330" y="39779"/>
            <a:ext cx="11139056" cy="6847613"/>
          </a:xfrm>
          <a:prstGeom prst="rect">
            <a:avLst/>
          </a:prstGeom>
        </p:spPr>
      </p:pic>
      <p:sp>
        <p:nvSpPr>
          <p:cNvPr id="11" name="Title 1"/>
          <p:cNvSpPr>
            <a:spLocks noGrp="1"/>
          </p:cNvSpPr>
          <p:nvPr>
            <p:ph type="ctrTitle"/>
          </p:nvPr>
        </p:nvSpPr>
        <p:spPr>
          <a:xfrm>
            <a:off x="540330" y="255010"/>
            <a:ext cx="8881500" cy="2325410"/>
          </a:xfrm>
        </p:spPr>
        <p:txBody>
          <a:bodyPr>
            <a:normAutofit/>
          </a:bodyPr>
          <a:lstStyle/>
          <a:p>
            <a:r>
              <a:rPr lang="en-US" sz="7200" b="1" dirty="0" smtClean="0">
                <a:ln w="12700">
                  <a:solidFill>
                    <a:schemeClr val="tx2">
                      <a:satMod val="155000"/>
                    </a:schemeClr>
                  </a:solidFill>
                  <a:prstDash val="solid"/>
                </a:ln>
                <a:solidFill>
                  <a:srgbClr val="E2751D"/>
                </a:solidFill>
                <a:effectLst>
                  <a:outerShdw blurRad="41275" dist="20320" dir="1800000" algn="tl" rotWithShape="0">
                    <a:srgbClr val="000000">
                      <a:alpha val="40000"/>
                    </a:srgbClr>
                  </a:outerShdw>
                </a:effectLst>
              </a:rPr>
              <a:t>Climate Change </a:t>
            </a:r>
            <a:br>
              <a:rPr lang="en-US" sz="7200" b="1" dirty="0" smtClean="0">
                <a:ln w="12700">
                  <a:solidFill>
                    <a:schemeClr val="tx2">
                      <a:satMod val="155000"/>
                    </a:schemeClr>
                  </a:solidFill>
                  <a:prstDash val="solid"/>
                </a:ln>
                <a:solidFill>
                  <a:srgbClr val="E2751D"/>
                </a:solidFill>
                <a:effectLst>
                  <a:outerShdw blurRad="41275" dist="20320" dir="1800000" algn="tl" rotWithShape="0">
                    <a:srgbClr val="000000">
                      <a:alpha val="40000"/>
                    </a:srgbClr>
                  </a:outerShdw>
                </a:effectLst>
              </a:rPr>
            </a:br>
            <a:r>
              <a:rPr lang="en-US" sz="7200" b="1" dirty="0" smtClean="0">
                <a:ln w="12700">
                  <a:solidFill>
                    <a:schemeClr val="tx2">
                      <a:satMod val="155000"/>
                    </a:schemeClr>
                  </a:solidFill>
                  <a:prstDash val="solid"/>
                </a:ln>
                <a:solidFill>
                  <a:srgbClr val="E2751D"/>
                </a:solidFill>
                <a:effectLst>
                  <a:outerShdw blurRad="41275" dist="20320" dir="1800000" algn="tl" rotWithShape="0">
                    <a:srgbClr val="000000">
                      <a:alpha val="40000"/>
                    </a:srgbClr>
                  </a:outerShdw>
                </a:effectLst>
              </a:rPr>
              <a:t>and the Caribbean</a:t>
            </a:r>
            <a:endParaRPr lang="en-US" sz="7200" b="1" dirty="0">
              <a:ln w="12700">
                <a:solidFill>
                  <a:schemeClr val="tx2">
                    <a:satMod val="155000"/>
                  </a:schemeClr>
                </a:solidFill>
                <a:prstDash val="solid"/>
              </a:ln>
              <a:solidFill>
                <a:srgbClr val="E2751D"/>
              </a:solidFill>
              <a:effectLst>
                <a:outerShdw blurRad="41275" dist="20320" dir="1800000" algn="tl" rotWithShape="0">
                  <a:srgbClr val="000000">
                    <a:alpha val="40000"/>
                  </a:srgbClr>
                </a:outerShdw>
              </a:effectLst>
            </a:endParaRPr>
          </a:p>
        </p:txBody>
      </p:sp>
      <p:pic>
        <p:nvPicPr>
          <p:cNvPr id="6" name="Picture 5"/>
          <p:cNvPicPr/>
          <p:nvPr/>
        </p:nvPicPr>
        <p:blipFill>
          <a:blip r:embed="rId4"/>
          <a:stretch>
            <a:fillRect/>
          </a:stretch>
        </p:blipFill>
        <p:spPr>
          <a:xfrm>
            <a:off x="10334308" y="5595256"/>
            <a:ext cx="1084806" cy="1042172"/>
          </a:xfrm>
          <a:prstGeom prst="rect">
            <a:avLst/>
          </a:prstGeom>
        </p:spPr>
      </p:pic>
      <p:sp>
        <p:nvSpPr>
          <p:cNvPr id="7" name="Rectangle 6"/>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283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5514392" y="6385152"/>
            <a:ext cx="339012" cy="365125"/>
          </a:xfrm>
        </p:spPr>
        <p:txBody>
          <a:bodyPr/>
          <a:lstStyle/>
          <a:p>
            <a:pPr algn="ctr"/>
            <a:r>
              <a:rPr lang="en-US" sz="1600" b="1" dirty="0">
                <a:solidFill>
                  <a:schemeClr val="tx1"/>
                </a:solidFill>
              </a:rPr>
              <a:t>1</a:t>
            </a:r>
          </a:p>
        </p:txBody>
      </p:sp>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379651" y="385755"/>
            <a:ext cx="11281816" cy="4975953"/>
          </a:xfrm>
          <a:prstGeom prst="rect">
            <a:avLst/>
          </a:prstGeom>
        </p:spPr>
      </p:pic>
    </p:spTree>
    <p:extLst>
      <p:ext uri="{BB962C8B-B14F-4D97-AF65-F5344CB8AC3E}">
        <p14:creationId xmlns:p14="http://schemas.microsoft.com/office/powerpoint/2010/main" val="3226691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507663" y="205840"/>
            <a:ext cx="8042276" cy="1336956"/>
          </a:xfrm>
        </p:spPr>
        <p:txBody>
          <a:bodyPr/>
          <a:lstStyle/>
          <a:p>
            <a:r>
              <a:rPr lang="en-US" dirty="0" smtClean="0"/>
              <a:t>Impacts on Tourism</a:t>
            </a:r>
            <a:endParaRPr lang="en-US" dirty="0"/>
          </a:p>
        </p:txBody>
      </p:sp>
      <p:sp>
        <p:nvSpPr>
          <p:cNvPr id="11" name="Rectangle 10"/>
          <p:cNvSpPr/>
          <p:nvPr/>
        </p:nvSpPr>
        <p:spPr>
          <a:xfrm>
            <a:off x="1603294" y="1319330"/>
            <a:ext cx="8219580" cy="4524315"/>
          </a:xfrm>
          <a:prstGeom prst="rect">
            <a:avLst/>
          </a:prstGeom>
        </p:spPr>
        <p:txBody>
          <a:bodyPr wrap="square">
            <a:spAutoFit/>
          </a:bodyPr>
          <a:lstStyle/>
          <a:p>
            <a:r>
              <a:rPr lang="en-US" b="1" dirty="0" smtClean="0">
                <a:solidFill>
                  <a:srgbClr val="FF6600"/>
                </a:solidFill>
              </a:rPr>
              <a:t>Direct</a:t>
            </a:r>
            <a:r>
              <a:rPr lang="en-US" dirty="0" smtClean="0"/>
              <a:t> </a:t>
            </a:r>
            <a:r>
              <a:rPr lang="en-US" dirty="0"/>
              <a:t>Climate Impacts e.g. length and quality of tourist season,</a:t>
            </a:r>
          </a:p>
          <a:p>
            <a:r>
              <a:rPr lang="en-US" dirty="0"/>
              <a:t>weather extremes, food and water supply and the overall impact</a:t>
            </a:r>
          </a:p>
          <a:p>
            <a:r>
              <a:rPr lang="en-US" dirty="0"/>
              <a:t>of these on tourism </a:t>
            </a:r>
            <a:r>
              <a:rPr lang="en-US" dirty="0" smtClean="0"/>
              <a:t>demand</a:t>
            </a:r>
          </a:p>
          <a:p>
            <a:endParaRPr lang="en-US" dirty="0"/>
          </a:p>
          <a:p>
            <a:r>
              <a:rPr lang="en-US" b="1" dirty="0" smtClean="0">
                <a:solidFill>
                  <a:srgbClr val="FF6600"/>
                </a:solidFill>
              </a:rPr>
              <a:t>Indirect</a:t>
            </a:r>
            <a:r>
              <a:rPr lang="en-US" dirty="0" smtClean="0"/>
              <a:t> </a:t>
            </a:r>
            <a:r>
              <a:rPr lang="en-US" dirty="0"/>
              <a:t>Environment Change Impacts e.g. water availability,</a:t>
            </a:r>
          </a:p>
          <a:p>
            <a:r>
              <a:rPr lang="en-US" dirty="0"/>
              <a:t>bio-diversity loss, altered agricultural production, increased</a:t>
            </a:r>
          </a:p>
          <a:p>
            <a:r>
              <a:rPr lang="en-US" dirty="0"/>
              <a:t>hazards, coastal erosion and inundation, increase in </a:t>
            </a:r>
            <a:r>
              <a:rPr lang="en-US" dirty="0" smtClean="0"/>
              <a:t>vector-borne</a:t>
            </a:r>
            <a:endParaRPr lang="en-US" dirty="0"/>
          </a:p>
          <a:p>
            <a:r>
              <a:rPr lang="en-US" dirty="0" smtClean="0"/>
              <a:t>Diseases</a:t>
            </a:r>
          </a:p>
          <a:p>
            <a:endParaRPr lang="en-US" dirty="0"/>
          </a:p>
          <a:p>
            <a:r>
              <a:rPr lang="en-US" dirty="0" smtClean="0"/>
              <a:t>Impacts </a:t>
            </a:r>
            <a:r>
              <a:rPr lang="en-US" dirty="0"/>
              <a:t>of </a:t>
            </a:r>
            <a:r>
              <a:rPr lang="en-US" b="1" dirty="0">
                <a:solidFill>
                  <a:srgbClr val="FF6600"/>
                </a:solidFill>
              </a:rPr>
              <a:t>Mitigation Policies </a:t>
            </a:r>
            <a:r>
              <a:rPr lang="en-US" dirty="0"/>
              <a:t>on Tourist Mobility: Mitigation</a:t>
            </a:r>
          </a:p>
          <a:p>
            <a:r>
              <a:rPr lang="en-US" dirty="0"/>
              <a:t>policies to Reduce GHG emission and the impact on tourist flows</a:t>
            </a:r>
          </a:p>
          <a:p>
            <a:r>
              <a:rPr lang="en-US" dirty="0"/>
              <a:t>and cost of </a:t>
            </a:r>
            <a:r>
              <a:rPr lang="en-US" dirty="0" smtClean="0"/>
              <a:t>transport</a:t>
            </a:r>
          </a:p>
          <a:p>
            <a:endParaRPr lang="en-US" dirty="0"/>
          </a:p>
          <a:p>
            <a:r>
              <a:rPr lang="en-US" b="1" dirty="0" smtClean="0">
                <a:solidFill>
                  <a:srgbClr val="FF6600"/>
                </a:solidFill>
              </a:rPr>
              <a:t>Indirect </a:t>
            </a:r>
            <a:r>
              <a:rPr lang="en-US" b="1" dirty="0">
                <a:solidFill>
                  <a:srgbClr val="FF6600"/>
                </a:solidFill>
              </a:rPr>
              <a:t>Societal Change </a:t>
            </a:r>
            <a:r>
              <a:rPr lang="en-US" dirty="0"/>
              <a:t>Impacts: potential economic impact</a:t>
            </a:r>
          </a:p>
          <a:p>
            <a:r>
              <a:rPr lang="en-US" dirty="0"/>
              <a:t>to mitigate CC measures resulting in curtailed economic growth</a:t>
            </a:r>
          </a:p>
          <a:p>
            <a:r>
              <a:rPr lang="en-US" dirty="0"/>
              <a:t>and less discretionary income to grow tourism</a:t>
            </a:r>
          </a:p>
        </p:txBody>
      </p:sp>
    </p:spTree>
    <p:extLst>
      <p:ext uri="{BB962C8B-B14F-4D97-AF65-F5344CB8AC3E}">
        <p14:creationId xmlns:p14="http://schemas.microsoft.com/office/powerpoint/2010/main" val="3226691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831581" y="197930"/>
            <a:ext cx="8042276" cy="1013515"/>
          </a:xfrm>
        </p:spPr>
        <p:txBody>
          <a:bodyPr/>
          <a:lstStyle/>
          <a:p>
            <a:r>
              <a:rPr lang="en-US" sz="4000" dirty="0" err="1" smtClean="0"/>
              <a:t>Sargassum</a:t>
            </a:r>
            <a:r>
              <a:rPr lang="en-US" sz="4000" dirty="0" smtClean="0"/>
              <a:t>: Unexpected Impact </a:t>
            </a:r>
            <a:endParaRPr lang="en-US" sz="4000" dirty="0"/>
          </a:p>
        </p:txBody>
      </p:sp>
      <p:pic>
        <p:nvPicPr>
          <p:cNvPr id="11" name="Picture 10"/>
          <p:cNvPicPr>
            <a:picLocks noChangeAspect="1"/>
          </p:cNvPicPr>
          <p:nvPr/>
        </p:nvPicPr>
        <p:blipFill>
          <a:blip r:embed="rId4"/>
          <a:stretch>
            <a:fillRect/>
          </a:stretch>
        </p:blipFill>
        <p:spPr>
          <a:xfrm>
            <a:off x="1920875" y="1534886"/>
            <a:ext cx="7874000" cy="4724400"/>
          </a:xfrm>
          <a:prstGeom prst="rect">
            <a:avLst/>
          </a:prstGeom>
        </p:spPr>
      </p:pic>
    </p:spTree>
    <p:extLst>
      <p:ext uri="{BB962C8B-B14F-4D97-AF65-F5344CB8AC3E}">
        <p14:creationId xmlns:p14="http://schemas.microsoft.com/office/powerpoint/2010/main" val="3226691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1810039" y="46995"/>
            <a:ext cx="8654818" cy="1431845"/>
          </a:xfrm>
        </p:spPr>
        <p:txBody>
          <a:bodyPr/>
          <a:lstStyle/>
          <a:p>
            <a:r>
              <a:rPr lang="en-US" sz="4000" dirty="0" smtClean="0"/>
              <a:t>Agriculture, Fisheries, Food Security</a:t>
            </a:r>
            <a:endParaRPr lang="en-US" sz="4000" dirty="0"/>
          </a:p>
        </p:txBody>
      </p:sp>
      <p:sp>
        <p:nvSpPr>
          <p:cNvPr id="12" name="Content Placeholder 2"/>
          <p:cNvSpPr>
            <a:spLocks noGrp="1"/>
          </p:cNvSpPr>
          <p:nvPr>
            <p:ph idx="1"/>
          </p:nvPr>
        </p:nvSpPr>
        <p:spPr>
          <a:xfrm>
            <a:off x="1810039" y="1771534"/>
            <a:ext cx="8654818" cy="923709"/>
          </a:xfrm>
        </p:spPr>
        <p:txBody>
          <a:bodyPr/>
          <a:lstStyle/>
          <a:p>
            <a:r>
              <a:rPr lang="en-US" dirty="0">
                <a:hlinkClick r:id="rId4"/>
              </a:rPr>
              <a:t>https://www.youtube.com/watch?v=V-</a:t>
            </a:r>
            <a:r>
              <a:rPr lang="en-US" dirty="0" smtClean="0">
                <a:hlinkClick r:id="rId4"/>
              </a:rPr>
              <a:t>Z_AqgrR8M</a:t>
            </a:r>
            <a:endParaRPr lang="en-US" dirty="0" smtClean="0"/>
          </a:p>
          <a:p>
            <a:pPr marL="0" indent="0">
              <a:buNone/>
            </a:pPr>
            <a:endParaRPr lang="en-US" dirty="0"/>
          </a:p>
        </p:txBody>
      </p:sp>
      <p:pic>
        <p:nvPicPr>
          <p:cNvPr id="13" name="Picture 12"/>
          <p:cNvPicPr>
            <a:picLocks noChangeAspect="1"/>
          </p:cNvPicPr>
          <p:nvPr/>
        </p:nvPicPr>
        <p:blipFill>
          <a:blip r:embed="rId5"/>
          <a:stretch>
            <a:fillRect/>
          </a:stretch>
        </p:blipFill>
        <p:spPr>
          <a:xfrm>
            <a:off x="3285033" y="2730106"/>
            <a:ext cx="5166239" cy="3437897"/>
          </a:xfrm>
          <a:prstGeom prst="rect">
            <a:avLst/>
          </a:prstGeom>
        </p:spPr>
      </p:pic>
    </p:spTree>
    <p:extLst>
      <p:ext uri="{BB962C8B-B14F-4D97-AF65-F5344CB8AC3E}">
        <p14:creationId xmlns:p14="http://schemas.microsoft.com/office/powerpoint/2010/main" val="322669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2001172" y="0"/>
            <a:ext cx="6865741" cy="6858000"/>
          </a:xfrm>
          <a:prstGeom prst="rect">
            <a:avLst/>
          </a:prstGeom>
        </p:spPr>
      </p:pic>
    </p:spTree>
    <p:extLst>
      <p:ext uri="{BB962C8B-B14F-4D97-AF65-F5344CB8AC3E}">
        <p14:creationId xmlns:p14="http://schemas.microsoft.com/office/powerpoint/2010/main" val="1761200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2395431" y="0"/>
            <a:ext cx="6504608" cy="6858000"/>
          </a:xfrm>
          <a:prstGeom prst="rect">
            <a:avLst/>
          </a:prstGeom>
        </p:spPr>
      </p:pic>
    </p:spTree>
    <p:extLst>
      <p:ext uri="{BB962C8B-B14F-4D97-AF65-F5344CB8AC3E}">
        <p14:creationId xmlns:p14="http://schemas.microsoft.com/office/powerpoint/2010/main" val="176120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085303" y="105190"/>
            <a:ext cx="9249004" cy="1343003"/>
          </a:xfrm>
        </p:spPr>
        <p:txBody>
          <a:bodyPr/>
          <a:lstStyle/>
          <a:p>
            <a:r>
              <a:rPr lang="en-US" sz="4000" dirty="0" smtClean="0"/>
              <a:t>Theory becomes reality: Dengue, </a:t>
            </a:r>
            <a:r>
              <a:rPr lang="en-US" sz="4000" dirty="0" err="1" smtClean="0"/>
              <a:t>Zika</a:t>
            </a:r>
            <a:endParaRPr lang="en-US" sz="4000" dirty="0"/>
          </a:p>
        </p:txBody>
      </p:sp>
      <p:sp>
        <p:nvSpPr>
          <p:cNvPr id="8" name="TextBox 7"/>
          <p:cNvSpPr txBox="1"/>
          <p:nvPr/>
        </p:nvSpPr>
        <p:spPr>
          <a:xfrm>
            <a:off x="1399208" y="5018858"/>
            <a:ext cx="7590028" cy="1200329"/>
          </a:xfrm>
          <a:prstGeom prst="rect">
            <a:avLst/>
          </a:prstGeom>
          <a:noFill/>
        </p:spPr>
        <p:txBody>
          <a:bodyPr wrap="square" rtlCol="0">
            <a:spAutoFit/>
          </a:bodyPr>
          <a:lstStyle/>
          <a:p>
            <a:r>
              <a:rPr lang="en-US" dirty="0"/>
              <a:t>Over the coming decades, global warming is likely to increase the range and speed of the life cycle of the particular mosquitoes carrying these viruses, encouraging their spread deeper into temperate countries like the United States.</a:t>
            </a:r>
          </a:p>
        </p:txBody>
      </p:sp>
      <p:pic>
        <p:nvPicPr>
          <p:cNvPr id="9" name="Picture 8"/>
          <p:cNvPicPr>
            <a:picLocks noChangeAspect="1"/>
          </p:cNvPicPr>
          <p:nvPr/>
        </p:nvPicPr>
        <p:blipFill>
          <a:blip r:embed="rId4"/>
          <a:stretch>
            <a:fillRect/>
          </a:stretch>
        </p:blipFill>
        <p:spPr>
          <a:xfrm>
            <a:off x="1000380" y="1642304"/>
            <a:ext cx="4738248" cy="3173119"/>
          </a:xfrm>
          <a:prstGeom prst="rect">
            <a:avLst/>
          </a:prstGeom>
        </p:spPr>
      </p:pic>
      <p:pic>
        <p:nvPicPr>
          <p:cNvPr id="10" name="Picture 9"/>
          <p:cNvPicPr>
            <a:picLocks noChangeAspect="1"/>
          </p:cNvPicPr>
          <p:nvPr/>
        </p:nvPicPr>
        <p:blipFill>
          <a:blip r:embed="rId5"/>
          <a:stretch>
            <a:fillRect/>
          </a:stretch>
        </p:blipFill>
        <p:spPr>
          <a:xfrm>
            <a:off x="5891280" y="1651628"/>
            <a:ext cx="4750443" cy="3175502"/>
          </a:xfrm>
          <a:prstGeom prst="rect">
            <a:avLst/>
          </a:prstGeom>
        </p:spPr>
      </p:pic>
    </p:spTree>
    <p:extLst>
      <p:ext uri="{BB962C8B-B14F-4D97-AF65-F5344CB8AC3E}">
        <p14:creationId xmlns:p14="http://schemas.microsoft.com/office/powerpoint/2010/main" val="156888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2172288" y="123341"/>
            <a:ext cx="8042276" cy="1336956"/>
          </a:xfrm>
        </p:spPr>
        <p:txBody>
          <a:bodyPr/>
          <a:lstStyle/>
          <a:p>
            <a:r>
              <a:rPr lang="en-US" dirty="0" smtClean="0"/>
              <a:t>Developing adaptive capacity</a:t>
            </a:r>
            <a:endParaRPr lang="en-US" dirty="0"/>
          </a:p>
        </p:txBody>
      </p:sp>
      <p:pic>
        <p:nvPicPr>
          <p:cNvPr id="11" name="Picture 10"/>
          <p:cNvPicPr>
            <a:picLocks noChangeAspect="1"/>
          </p:cNvPicPr>
          <p:nvPr/>
        </p:nvPicPr>
        <p:blipFill>
          <a:blip r:embed="rId4"/>
          <a:stretch>
            <a:fillRect/>
          </a:stretch>
        </p:blipFill>
        <p:spPr>
          <a:xfrm>
            <a:off x="3221712" y="2024616"/>
            <a:ext cx="6130232" cy="3414306"/>
          </a:xfrm>
          <a:prstGeom prst="rect">
            <a:avLst/>
          </a:prstGeom>
        </p:spPr>
      </p:pic>
      <p:sp>
        <p:nvSpPr>
          <p:cNvPr id="12" name="TextBox 11"/>
          <p:cNvSpPr txBox="1"/>
          <p:nvPr/>
        </p:nvSpPr>
        <p:spPr>
          <a:xfrm>
            <a:off x="3082810" y="5760115"/>
            <a:ext cx="2985082" cy="369332"/>
          </a:xfrm>
          <a:prstGeom prst="rect">
            <a:avLst/>
          </a:prstGeom>
          <a:noFill/>
        </p:spPr>
        <p:txBody>
          <a:bodyPr wrap="square" rtlCol="0">
            <a:spAutoFit/>
          </a:bodyPr>
          <a:lstStyle/>
          <a:p>
            <a:r>
              <a:rPr lang="en-US" dirty="0" smtClean="0"/>
              <a:t>IPCC, 2007</a:t>
            </a:r>
            <a:endParaRPr lang="en-US" dirty="0"/>
          </a:p>
        </p:txBody>
      </p:sp>
    </p:spTree>
    <p:extLst>
      <p:ext uri="{BB962C8B-B14F-4D97-AF65-F5344CB8AC3E}">
        <p14:creationId xmlns:p14="http://schemas.microsoft.com/office/powerpoint/2010/main" val="1761200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675087" y="216103"/>
            <a:ext cx="8225658" cy="5308600"/>
          </a:xfrm>
          <a:prstGeom prst="rect">
            <a:avLst/>
          </a:prstGeom>
        </p:spPr>
      </p:pic>
      <p:sp>
        <p:nvSpPr>
          <p:cNvPr id="8" name="TextBox 7"/>
          <p:cNvSpPr txBox="1"/>
          <p:nvPr/>
        </p:nvSpPr>
        <p:spPr>
          <a:xfrm>
            <a:off x="1675087" y="5714098"/>
            <a:ext cx="8225658" cy="646331"/>
          </a:xfrm>
          <a:prstGeom prst="rect">
            <a:avLst/>
          </a:prstGeom>
          <a:noFill/>
        </p:spPr>
        <p:txBody>
          <a:bodyPr wrap="square" rtlCol="0">
            <a:spAutoFit/>
          </a:bodyPr>
          <a:lstStyle/>
          <a:p>
            <a:r>
              <a:rPr lang="en-US" dirty="0"/>
              <a:t>Sea walls, like this one in the Bahamas, serve to protect areas of human habitation, conservation and leisure activities from the action of tides and waves.</a:t>
            </a:r>
          </a:p>
        </p:txBody>
      </p:sp>
    </p:spTree>
    <p:extLst>
      <p:ext uri="{BB962C8B-B14F-4D97-AF65-F5344CB8AC3E}">
        <p14:creationId xmlns:p14="http://schemas.microsoft.com/office/powerpoint/2010/main" val="354822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356585" y="228166"/>
            <a:ext cx="8559926" cy="6409262"/>
          </a:xfrm>
          <a:prstGeom prst="rect">
            <a:avLst/>
          </a:prstGeom>
        </p:spPr>
      </p:pic>
    </p:spTree>
    <p:extLst>
      <p:ext uri="{BB962C8B-B14F-4D97-AF65-F5344CB8AC3E}">
        <p14:creationId xmlns:p14="http://schemas.microsoft.com/office/powerpoint/2010/main" val="113003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976293" y="618892"/>
            <a:ext cx="8042276" cy="1336956"/>
          </a:xfrm>
        </p:spPr>
        <p:txBody>
          <a:bodyPr/>
          <a:lstStyle/>
          <a:p>
            <a:r>
              <a:rPr lang="en-US" sz="4000" dirty="0" smtClean="0"/>
              <a:t>The Language of Climate Change</a:t>
            </a:r>
            <a:endParaRPr lang="en-US" sz="4000" dirty="0"/>
          </a:p>
        </p:txBody>
      </p:sp>
      <p:pic>
        <p:nvPicPr>
          <p:cNvPr id="12" name="Picture 11"/>
          <p:cNvPicPr>
            <a:picLocks noChangeAspect="1"/>
          </p:cNvPicPr>
          <p:nvPr/>
        </p:nvPicPr>
        <p:blipFill>
          <a:blip r:embed="rId4"/>
          <a:stretch>
            <a:fillRect/>
          </a:stretch>
        </p:blipFill>
        <p:spPr>
          <a:xfrm>
            <a:off x="1593754" y="2059154"/>
            <a:ext cx="5855679" cy="3587537"/>
          </a:xfrm>
          <a:prstGeom prst="rect">
            <a:avLst/>
          </a:prstGeom>
        </p:spPr>
      </p:pic>
      <p:pic>
        <p:nvPicPr>
          <p:cNvPr id="13" name="Picture 12"/>
          <p:cNvPicPr>
            <a:picLocks noChangeAspect="1"/>
          </p:cNvPicPr>
          <p:nvPr/>
        </p:nvPicPr>
        <p:blipFill>
          <a:blip r:embed="rId5"/>
          <a:stretch>
            <a:fillRect/>
          </a:stretch>
        </p:blipFill>
        <p:spPr>
          <a:xfrm>
            <a:off x="8134024" y="2059154"/>
            <a:ext cx="1953997" cy="3690843"/>
          </a:xfrm>
          <a:prstGeom prst="rect">
            <a:avLst/>
          </a:prstGeom>
        </p:spPr>
      </p:pic>
    </p:spTree>
    <p:extLst>
      <p:ext uri="{BB962C8B-B14F-4D97-AF65-F5344CB8AC3E}">
        <p14:creationId xmlns:p14="http://schemas.microsoft.com/office/powerpoint/2010/main" val="677089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639614" y="0"/>
            <a:ext cx="6406699" cy="6858000"/>
          </a:xfrm>
          <a:prstGeom prst="rect">
            <a:avLst/>
          </a:prstGeom>
        </p:spPr>
      </p:pic>
      <p:sp>
        <p:nvSpPr>
          <p:cNvPr id="8" name="TextBox 7"/>
          <p:cNvSpPr txBox="1"/>
          <p:nvPr/>
        </p:nvSpPr>
        <p:spPr>
          <a:xfrm>
            <a:off x="8257325" y="2579501"/>
            <a:ext cx="2450636" cy="1323439"/>
          </a:xfrm>
          <a:prstGeom prst="rect">
            <a:avLst/>
          </a:prstGeom>
          <a:noFill/>
        </p:spPr>
        <p:txBody>
          <a:bodyPr wrap="square" rtlCol="0">
            <a:spAutoFit/>
          </a:bodyPr>
          <a:lstStyle/>
          <a:p>
            <a:r>
              <a:rPr lang="en-US" sz="4000" b="1" dirty="0" smtClean="0">
                <a:solidFill>
                  <a:srgbClr val="FF6600"/>
                </a:solidFill>
              </a:rPr>
              <a:t>Tourism </a:t>
            </a:r>
          </a:p>
          <a:p>
            <a:r>
              <a:rPr lang="en-US" sz="4000" b="1" dirty="0" smtClean="0">
                <a:solidFill>
                  <a:srgbClr val="FF6600"/>
                </a:solidFill>
              </a:rPr>
              <a:t>Sector</a:t>
            </a:r>
            <a:endParaRPr lang="en-US" sz="4000" b="1" dirty="0">
              <a:solidFill>
                <a:srgbClr val="FF6600"/>
              </a:solidFill>
            </a:endParaRPr>
          </a:p>
        </p:txBody>
      </p:sp>
    </p:spTree>
    <p:extLst>
      <p:ext uri="{BB962C8B-B14F-4D97-AF65-F5344CB8AC3E}">
        <p14:creationId xmlns:p14="http://schemas.microsoft.com/office/powerpoint/2010/main" val="241838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826282" y="107576"/>
            <a:ext cx="8042276" cy="1336956"/>
          </a:xfrm>
        </p:spPr>
        <p:txBody>
          <a:bodyPr/>
          <a:lstStyle/>
          <a:p>
            <a:r>
              <a:rPr lang="en-US" dirty="0" smtClean="0"/>
              <a:t>Risk Reduction</a:t>
            </a:r>
            <a:endParaRPr lang="en-US" dirty="0"/>
          </a:p>
        </p:txBody>
      </p:sp>
      <p:sp>
        <p:nvSpPr>
          <p:cNvPr id="8" name="Content Placeholder 2"/>
          <p:cNvSpPr>
            <a:spLocks noGrp="1"/>
          </p:cNvSpPr>
          <p:nvPr>
            <p:ph idx="1"/>
          </p:nvPr>
        </p:nvSpPr>
        <p:spPr>
          <a:xfrm>
            <a:off x="1826282" y="1600201"/>
            <a:ext cx="8042276" cy="4343400"/>
          </a:xfrm>
        </p:spPr>
        <p:txBody>
          <a:bodyPr/>
          <a:lstStyle/>
          <a:p>
            <a:pPr marL="0" indent="0">
              <a:buNone/>
            </a:pPr>
            <a:r>
              <a:rPr lang="en-US" dirty="0" smtClean="0"/>
              <a:t>The concept and practice of reducing disaster risks through systematic efforts to analyze and manage the causal factors of disaster, including through reduced exposure to hazards, lessened vulnerability of people and property, wise management of land and the environment and improved preparedness for adverse events</a:t>
            </a:r>
            <a:endParaRPr lang="en-US" dirty="0"/>
          </a:p>
        </p:txBody>
      </p:sp>
      <p:pic>
        <p:nvPicPr>
          <p:cNvPr id="9" name="Picture 8"/>
          <p:cNvPicPr>
            <a:picLocks noChangeAspect="1"/>
          </p:cNvPicPr>
          <p:nvPr/>
        </p:nvPicPr>
        <p:blipFill>
          <a:blip r:embed="rId4"/>
          <a:stretch>
            <a:fillRect/>
          </a:stretch>
        </p:blipFill>
        <p:spPr>
          <a:xfrm>
            <a:off x="3538816" y="4082939"/>
            <a:ext cx="4487333" cy="2775061"/>
          </a:xfrm>
          <a:prstGeom prst="rect">
            <a:avLst/>
          </a:prstGeom>
        </p:spPr>
      </p:pic>
    </p:spTree>
    <p:extLst>
      <p:ext uri="{BB962C8B-B14F-4D97-AF65-F5344CB8AC3E}">
        <p14:creationId xmlns:p14="http://schemas.microsoft.com/office/powerpoint/2010/main" val="56330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44409" y="119593"/>
            <a:ext cx="3922788" cy="1336956"/>
          </a:xfrm>
        </p:spPr>
        <p:txBody>
          <a:bodyPr/>
          <a:lstStyle/>
          <a:p>
            <a:r>
              <a:rPr lang="en-US" dirty="0" smtClean="0"/>
              <a:t>CCRIF</a:t>
            </a:r>
            <a:endParaRPr lang="en-US" dirty="0"/>
          </a:p>
        </p:txBody>
      </p:sp>
      <p:sp>
        <p:nvSpPr>
          <p:cNvPr id="8" name="Rectangle 7"/>
          <p:cNvSpPr/>
          <p:nvPr/>
        </p:nvSpPr>
        <p:spPr>
          <a:xfrm>
            <a:off x="1757890" y="1456549"/>
            <a:ext cx="3749524" cy="4524316"/>
          </a:xfrm>
          <a:prstGeom prst="rect">
            <a:avLst/>
          </a:prstGeom>
        </p:spPr>
        <p:txBody>
          <a:bodyPr wrap="square">
            <a:spAutoFit/>
          </a:bodyPr>
          <a:lstStyle/>
          <a:p>
            <a:r>
              <a:rPr lang="en-US" dirty="0"/>
              <a:t>the Caribbean Catastrophe Risk Insurance Facility was formed as the first multi-country risk pool in the world, and was the first insurance instrument to successfully develop parametric policies backed by both traditional and capital markets. It was designed as a regional catastrophe fund for Caribbean governments to limit the financial impact of devastating hurricanes and earthquakes by quickly providing financial liquidity when a policy is triggered. </a:t>
            </a:r>
          </a:p>
        </p:txBody>
      </p:sp>
      <p:sp>
        <p:nvSpPr>
          <p:cNvPr id="9" name="TextBox 8"/>
          <p:cNvSpPr txBox="1"/>
          <p:nvPr/>
        </p:nvSpPr>
        <p:spPr>
          <a:xfrm>
            <a:off x="6164792" y="810218"/>
            <a:ext cx="3785808" cy="646331"/>
          </a:xfrm>
          <a:prstGeom prst="rect">
            <a:avLst/>
          </a:prstGeom>
          <a:noFill/>
        </p:spPr>
        <p:txBody>
          <a:bodyPr wrap="square" rtlCol="0">
            <a:spAutoFit/>
          </a:bodyPr>
          <a:lstStyle/>
          <a:p>
            <a:r>
              <a:rPr lang="en-US" b="1" dirty="0" smtClean="0">
                <a:solidFill>
                  <a:srgbClr val="FF6600"/>
                </a:solidFill>
              </a:rPr>
              <a:t>TOTAL PAYOUTS (US$) 2007-2015 = 37,972,474</a:t>
            </a:r>
            <a:endParaRPr lang="en-US" b="1" dirty="0">
              <a:solidFill>
                <a:srgbClr val="FF6600"/>
              </a:solidFill>
            </a:endParaRPr>
          </a:p>
        </p:txBody>
      </p:sp>
      <p:pic>
        <p:nvPicPr>
          <p:cNvPr id="10" name="Picture 9"/>
          <p:cNvPicPr>
            <a:picLocks noChangeAspect="1"/>
          </p:cNvPicPr>
          <p:nvPr/>
        </p:nvPicPr>
        <p:blipFill>
          <a:blip r:embed="rId4"/>
          <a:stretch>
            <a:fillRect/>
          </a:stretch>
        </p:blipFill>
        <p:spPr>
          <a:xfrm>
            <a:off x="5467197" y="2356757"/>
            <a:ext cx="4867109" cy="3238499"/>
          </a:xfrm>
          <a:prstGeom prst="rect">
            <a:avLst/>
          </a:prstGeom>
        </p:spPr>
      </p:pic>
    </p:spTree>
    <p:extLst>
      <p:ext uri="{BB962C8B-B14F-4D97-AF65-F5344CB8AC3E}">
        <p14:creationId xmlns:p14="http://schemas.microsoft.com/office/powerpoint/2010/main" val="1270670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78303" y="217935"/>
            <a:ext cx="8337551" cy="993091"/>
          </a:xfrm>
        </p:spPr>
        <p:txBody>
          <a:bodyPr/>
          <a:lstStyle/>
          <a:p>
            <a:r>
              <a:rPr lang="en-US" sz="4000" dirty="0" smtClean="0"/>
              <a:t>CARICOM Climate Change Policy</a:t>
            </a:r>
            <a:endParaRPr lang="en-US" sz="4000" dirty="0"/>
          </a:p>
        </p:txBody>
      </p:sp>
      <p:sp>
        <p:nvSpPr>
          <p:cNvPr id="8" name="Content Placeholder 2"/>
          <p:cNvSpPr>
            <a:spLocks noGrp="1"/>
          </p:cNvSpPr>
          <p:nvPr>
            <p:ph idx="1"/>
          </p:nvPr>
        </p:nvSpPr>
        <p:spPr>
          <a:xfrm>
            <a:off x="1873578" y="1577511"/>
            <a:ext cx="8042276" cy="4870751"/>
          </a:xfrm>
        </p:spPr>
        <p:txBody>
          <a:bodyPr>
            <a:normAutofit fontScale="92500" lnSpcReduction="10000"/>
          </a:bodyPr>
          <a:lstStyle/>
          <a:p>
            <a:pPr marL="0" indent="0">
              <a:buNone/>
            </a:pPr>
            <a:r>
              <a:rPr lang="en-US" dirty="0"/>
              <a:t>This Strategy Document provides a road map for </a:t>
            </a:r>
            <a:r>
              <a:rPr lang="en-US" dirty="0" smtClean="0"/>
              <a:t>action:</a:t>
            </a:r>
          </a:p>
          <a:p>
            <a:pPr marL="0" indent="0">
              <a:buNone/>
            </a:pPr>
            <a:r>
              <a:rPr lang="en-US" b="1" dirty="0" smtClean="0">
                <a:solidFill>
                  <a:srgbClr val="FF6600"/>
                </a:solidFill>
              </a:rPr>
              <a:t>Mainstreaming</a:t>
            </a:r>
            <a:r>
              <a:rPr lang="en-US" dirty="0" smtClean="0"/>
              <a:t> </a:t>
            </a:r>
            <a:r>
              <a:rPr lang="en-US" dirty="0"/>
              <a:t>climate change adaptation strategies into the sustainable development agendas of the CARICOM States.  </a:t>
            </a:r>
          </a:p>
          <a:p>
            <a:pPr marL="0" lvl="0" indent="0">
              <a:buNone/>
            </a:pPr>
            <a:r>
              <a:rPr lang="en-US" dirty="0"/>
              <a:t>Promote actions to </a:t>
            </a:r>
            <a:r>
              <a:rPr lang="en-US" b="1" dirty="0">
                <a:solidFill>
                  <a:srgbClr val="FF6600"/>
                </a:solidFill>
              </a:rPr>
              <a:t>reduce greenhouse gas emissions </a:t>
            </a:r>
            <a:r>
              <a:rPr lang="en-US" dirty="0"/>
              <a:t>through energy efficiency and conservation and switching to renewable energy sources. </a:t>
            </a:r>
          </a:p>
          <a:p>
            <a:pPr marL="0" lvl="0" indent="0">
              <a:buNone/>
            </a:pPr>
            <a:r>
              <a:rPr lang="en-US" dirty="0"/>
              <a:t>Promote actions to </a:t>
            </a:r>
            <a:r>
              <a:rPr lang="en-US" b="1" dirty="0">
                <a:solidFill>
                  <a:srgbClr val="FF6600"/>
                </a:solidFill>
              </a:rPr>
              <a:t>reduce the vulnerability </a:t>
            </a:r>
            <a:r>
              <a:rPr lang="en-US" dirty="0"/>
              <a:t>of natural and human systems in CARICOM states to the impacts of a changing climate.   </a:t>
            </a:r>
          </a:p>
          <a:p>
            <a:pPr marL="0" lvl="0" indent="0">
              <a:buNone/>
            </a:pPr>
            <a:r>
              <a:rPr lang="en-US" dirty="0"/>
              <a:t>Promote actions to </a:t>
            </a:r>
            <a:r>
              <a:rPr lang="en-US" b="1" dirty="0">
                <a:solidFill>
                  <a:srgbClr val="FF6600"/>
                </a:solidFill>
              </a:rPr>
              <a:t>derive social, economic and environmental benefits</a:t>
            </a:r>
            <a:r>
              <a:rPr lang="en-US" dirty="0"/>
              <a:t> from the prudent management of standing forests in CARICOM states.</a:t>
            </a:r>
          </a:p>
          <a:p>
            <a:endParaRPr lang="en-US" dirty="0"/>
          </a:p>
        </p:txBody>
      </p:sp>
    </p:spTree>
    <p:extLst>
      <p:ext uri="{BB962C8B-B14F-4D97-AF65-F5344CB8AC3E}">
        <p14:creationId xmlns:p14="http://schemas.microsoft.com/office/powerpoint/2010/main" val="1981273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873578" y="186259"/>
            <a:ext cx="8042276" cy="1336956"/>
          </a:xfrm>
        </p:spPr>
        <p:txBody>
          <a:bodyPr/>
          <a:lstStyle/>
          <a:p>
            <a:r>
              <a:rPr lang="en-US" dirty="0" smtClean="0"/>
              <a:t>Mitigation of GHGs</a:t>
            </a:r>
            <a:endParaRPr lang="en-US" dirty="0"/>
          </a:p>
        </p:txBody>
      </p:sp>
      <p:sp>
        <p:nvSpPr>
          <p:cNvPr id="8" name="Content Placeholder 2"/>
          <p:cNvSpPr>
            <a:spLocks noGrp="1"/>
          </p:cNvSpPr>
          <p:nvPr>
            <p:ph idx="1"/>
          </p:nvPr>
        </p:nvSpPr>
        <p:spPr>
          <a:xfrm>
            <a:off x="1873578" y="1678884"/>
            <a:ext cx="8042276" cy="1834847"/>
          </a:xfrm>
        </p:spPr>
        <p:txBody>
          <a:bodyPr/>
          <a:lstStyle/>
          <a:p>
            <a:r>
              <a:rPr lang="en-US" dirty="0" smtClean="0"/>
              <a:t>Under the Kyoto Protocol SIDS including those in the Caribbean are not under obligation to mitigate or reduce greenhouse gas emissions or set national or regional targets</a:t>
            </a:r>
          </a:p>
          <a:p>
            <a:endParaRPr lang="en-US" dirty="0"/>
          </a:p>
        </p:txBody>
      </p:sp>
      <p:sp>
        <p:nvSpPr>
          <p:cNvPr id="9" name="TextBox 8"/>
          <p:cNvSpPr txBox="1"/>
          <p:nvPr/>
        </p:nvSpPr>
        <p:spPr>
          <a:xfrm>
            <a:off x="2086303" y="3513731"/>
            <a:ext cx="7632095" cy="2585323"/>
          </a:xfrm>
          <a:prstGeom prst="rect">
            <a:avLst/>
          </a:prstGeom>
          <a:noFill/>
        </p:spPr>
        <p:txBody>
          <a:bodyPr wrap="square" rtlCol="0">
            <a:spAutoFit/>
          </a:bodyPr>
          <a:lstStyle/>
          <a:p>
            <a:r>
              <a:rPr lang="en-US" dirty="0"/>
              <a:t>Countries across the globe committed to create a new international climate agreement by the conclusion of the U.N. Framework Convention on Climate Change (UNFCCC) Conference of the Parties (COP21) in Paris in December 2015. </a:t>
            </a:r>
            <a:endParaRPr lang="en-US" dirty="0" smtClean="0"/>
          </a:p>
          <a:p>
            <a:endParaRPr lang="en-US" dirty="0"/>
          </a:p>
          <a:p>
            <a:r>
              <a:rPr lang="en-US" dirty="0" smtClean="0"/>
              <a:t>In </a:t>
            </a:r>
            <a:r>
              <a:rPr lang="en-US" dirty="0"/>
              <a:t>preparation, countries have agreed to publicly outline what post-2020 climate actions they intend to take under a new international agreement, known as their </a:t>
            </a:r>
            <a:r>
              <a:rPr lang="en-US" b="1" dirty="0">
                <a:solidFill>
                  <a:srgbClr val="FF6600"/>
                </a:solidFill>
              </a:rPr>
              <a:t>Intended Nationally Determined Contributions (INDCs). </a:t>
            </a:r>
          </a:p>
        </p:txBody>
      </p:sp>
    </p:spTree>
    <p:extLst>
      <p:ext uri="{BB962C8B-B14F-4D97-AF65-F5344CB8AC3E}">
        <p14:creationId xmlns:p14="http://schemas.microsoft.com/office/powerpoint/2010/main" val="117368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619839" y="224958"/>
            <a:ext cx="8042276" cy="1336956"/>
          </a:xfrm>
        </p:spPr>
        <p:txBody>
          <a:bodyPr/>
          <a:lstStyle/>
          <a:p>
            <a:r>
              <a:rPr lang="en-US" sz="4000" dirty="0" smtClean="0"/>
              <a:t>Example of INDC commitments: Trinidad &amp; Tobago</a:t>
            </a:r>
            <a:endParaRPr lang="en-US" sz="4000" dirty="0"/>
          </a:p>
        </p:txBody>
      </p:sp>
      <p:pic>
        <p:nvPicPr>
          <p:cNvPr id="8" name="Picture 7"/>
          <p:cNvPicPr>
            <a:picLocks noChangeAspect="1"/>
          </p:cNvPicPr>
          <p:nvPr/>
        </p:nvPicPr>
        <p:blipFill>
          <a:blip r:embed="rId4"/>
          <a:stretch>
            <a:fillRect/>
          </a:stretch>
        </p:blipFill>
        <p:spPr>
          <a:xfrm>
            <a:off x="1070564" y="1719153"/>
            <a:ext cx="9144000" cy="4918275"/>
          </a:xfrm>
          <a:prstGeom prst="rect">
            <a:avLst/>
          </a:prstGeom>
        </p:spPr>
      </p:pic>
    </p:spTree>
    <p:extLst>
      <p:ext uri="{BB962C8B-B14F-4D97-AF65-F5344CB8AC3E}">
        <p14:creationId xmlns:p14="http://schemas.microsoft.com/office/powerpoint/2010/main" val="1263170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39582" y="110883"/>
            <a:ext cx="8042276" cy="1336956"/>
          </a:xfrm>
        </p:spPr>
        <p:txBody>
          <a:bodyPr/>
          <a:lstStyle/>
          <a:p>
            <a:r>
              <a:rPr lang="en-US" dirty="0" smtClean="0"/>
              <a:t>Climate Financing - SIDS</a:t>
            </a:r>
            <a:endParaRPr lang="en-US" dirty="0"/>
          </a:p>
        </p:txBody>
      </p:sp>
      <p:pic>
        <p:nvPicPr>
          <p:cNvPr id="8" name="Picture 7"/>
          <p:cNvPicPr>
            <a:picLocks noChangeAspect="1"/>
          </p:cNvPicPr>
          <p:nvPr/>
        </p:nvPicPr>
        <p:blipFill>
          <a:blip r:embed="rId4"/>
          <a:stretch>
            <a:fillRect/>
          </a:stretch>
        </p:blipFill>
        <p:spPr>
          <a:xfrm>
            <a:off x="1190307" y="1737764"/>
            <a:ext cx="9144000" cy="4097823"/>
          </a:xfrm>
          <a:prstGeom prst="rect">
            <a:avLst/>
          </a:prstGeom>
        </p:spPr>
      </p:pic>
    </p:spTree>
    <p:extLst>
      <p:ext uri="{BB962C8B-B14F-4D97-AF65-F5344CB8AC3E}">
        <p14:creationId xmlns:p14="http://schemas.microsoft.com/office/powerpoint/2010/main" val="323086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619839" y="123342"/>
            <a:ext cx="8042276" cy="1336956"/>
          </a:xfrm>
        </p:spPr>
        <p:txBody>
          <a:bodyPr/>
          <a:lstStyle/>
          <a:p>
            <a:r>
              <a:rPr lang="en-US" dirty="0" smtClean="0"/>
              <a:t>Climate Financing - SIDS</a:t>
            </a:r>
            <a:endParaRPr lang="en-US" dirty="0"/>
          </a:p>
        </p:txBody>
      </p:sp>
      <p:pic>
        <p:nvPicPr>
          <p:cNvPr id="8" name="Picture 7"/>
          <p:cNvPicPr>
            <a:picLocks noChangeAspect="1"/>
          </p:cNvPicPr>
          <p:nvPr/>
        </p:nvPicPr>
        <p:blipFill>
          <a:blip r:embed="rId4"/>
          <a:stretch>
            <a:fillRect/>
          </a:stretch>
        </p:blipFill>
        <p:spPr>
          <a:xfrm>
            <a:off x="1070564" y="1607500"/>
            <a:ext cx="9144000" cy="4496285"/>
          </a:xfrm>
          <a:prstGeom prst="rect">
            <a:avLst/>
          </a:prstGeom>
        </p:spPr>
      </p:pic>
    </p:spTree>
    <p:extLst>
      <p:ext uri="{BB962C8B-B14F-4D97-AF65-F5344CB8AC3E}">
        <p14:creationId xmlns:p14="http://schemas.microsoft.com/office/powerpoint/2010/main" val="2136366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857813" y="470016"/>
            <a:ext cx="8042276" cy="718818"/>
          </a:xfrm>
        </p:spPr>
        <p:txBody>
          <a:bodyPr/>
          <a:lstStyle/>
          <a:p>
            <a:r>
              <a:rPr lang="en-US" sz="4000" dirty="0" smtClean="0"/>
              <a:t>Non-Governmental Actors</a:t>
            </a:r>
            <a:endParaRPr lang="en-US" sz="4000" dirty="0"/>
          </a:p>
        </p:txBody>
      </p:sp>
      <p:pic>
        <p:nvPicPr>
          <p:cNvPr id="8" name="Picture 7"/>
          <p:cNvPicPr>
            <a:picLocks noChangeAspect="1"/>
          </p:cNvPicPr>
          <p:nvPr/>
        </p:nvPicPr>
        <p:blipFill>
          <a:blip r:embed="rId4"/>
          <a:stretch>
            <a:fillRect/>
          </a:stretch>
        </p:blipFill>
        <p:spPr>
          <a:xfrm>
            <a:off x="1857813" y="1580539"/>
            <a:ext cx="2311400" cy="2235200"/>
          </a:xfrm>
          <a:prstGeom prst="rect">
            <a:avLst/>
          </a:prstGeom>
        </p:spPr>
      </p:pic>
      <p:pic>
        <p:nvPicPr>
          <p:cNvPr id="9" name="Picture 8"/>
          <p:cNvPicPr>
            <a:picLocks noChangeAspect="1"/>
          </p:cNvPicPr>
          <p:nvPr/>
        </p:nvPicPr>
        <p:blipFill>
          <a:blip r:embed="rId5"/>
          <a:stretch>
            <a:fillRect/>
          </a:stretch>
        </p:blipFill>
        <p:spPr>
          <a:xfrm>
            <a:off x="4368634" y="1810349"/>
            <a:ext cx="3217250" cy="1825171"/>
          </a:xfrm>
          <a:prstGeom prst="rect">
            <a:avLst/>
          </a:prstGeom>
        </p:spPr>
      </p:pic>
      <p:pic>
        <p:nvPicPr>
          <p:cNvPr id="10" name="Picture 9"/>
          <p:cNvPicPr>
            <a:picLocks noChangeAspect="1"/>
          </p:cNvPicPr>
          <p:nvPr/>
        </p:nvPicPr>
        <p:blipFill>
          <a:blip r:embed="rId6"/>
          <a:stretch>
            <a:fillRect/>
          </a:stretch>
        </p:blipFill>
        <p:spPr>
          <a:xfrm>
            <a:off x="7731412" y="1580539"/>
            <a:ext cx="2358269" cy="2358269"/>
          </a:xfrm>
          <a:prstGeom prst="rect">
            <a:avLst/>
          </a:prstGeom>
        </p:spPr>
      </p:pic>
      <p:pic>
        <p:nvPicPr>
          <p:cNvPr id="11" name="Picture 10"/>
          <p:cNvPicPr>
            <a:picLocks noChangeAspect="1"/>
          </p:cNvPicPr>
          <p:nvPr/>
        </p:nvPicPr>
        <p:blipFill>
          <a:blip r:embed="rId7"/>
          <a:stretch>
            <a:fillRect/>
          </a:stretch>
        </p:blipFill>
        <p:spPr>
          <a:xfrm>
            <a:off x="6213307" y="4479163"/>
            <a:ext cx="3876374" cy="1660071"/>
          </a:xfrm>
          <a:prstGeom prst="rect">
            <a:avLst/>
          </a:prstGeom>
        </p:spPr>
      </p:pic>
      <p:pic>
        <p:nvPicPr>
          <p:cNvPr id="12" name="Picture 11"/>
          <p:cNvPicPr>
            <a:picLocks noChangeAspect="1"/>
          </p:cNvPicPr>
          <p:nvPr/>
        </p:nvPicPr>
        <p:blipFill>
          <a:blip r:embed="rId8"/>
          <a:stretch>
            <a:fillRect/>
          </a:stretch>
        </p:blipFill>
        <p:spPr>
          <a:xfrm>
            <a:off x="2056628" y="4526334"/>
            <a:ext cx="3111500" cy="1282700"/>
          </a:xfrm>
          <a:prstGeom prst="rect">
            <a:avLst/>
          </a:prstGeom>
        </p:spPr>
      </p:pic>
    </p:spTree>
    <p:extLst>
      <p:ext uri="{BB962C8B-B14F-4D97-AF65-F5344CB8AC3E}">
        <p14:creationId xmlns:p14="http://schemas.microsoft.com/office/powerpoint/2010/main" val="1354920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39581" y="-457200"/>
            <a:ext cx="8042276" cy="1369542"/>
          </a:xfrm>
        </p:spPr>
        <p:txBody>
          <a:bodyPr/>
          <a:lstStyle/>
          <a:p>
            <a:r>
              <a:rPr lang="en-US" dirty="0" smtClean="0"/>
              <a:t>End. Thank you.</a:t>
            </a:r>
            <a:endParaRPr lang="en-US" dirty="0"/>
          </a:p>
        </p:txBody>
      </p:sp>
      <p:pic>
        <p:nvPicPr>
          <p:cNvPr id="8" name="Picture 7"/>
          <p:cNvPicPr>
            <a:picLocks noChangeAspect="1"/>
          </p:cNvPicPr>
          <p:nvPr/>
        </p:nvPicPr>
        <p:blipFill>
          <a:blip r:embed="rId4"/>
          <a:stretch>
            <a:fillRect/>
          </a:stretch>
        </p:blipFill>
        <p:spPr>
          <a:xfrm>
            <a:off x="1190306" y="633333"/>
            <a:ext cx="9144000" cy="6224667"/>
          </a:xfrm>
          <a:prstGeom prst="rect">
            <a:avLst/>
          </a:prstGeom>
        </p:spPr>
      </p:pic>
    </p:spTree>
    <p:extLst>
      <p:ext uri="{BB962C8B-B14F-4D97-AF65-F5344CB8AC3E}">
        <p14:creationId xmlns:p14="http://schemas.microsoft.com/office/powerpoint/2010/main" val="49268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190307" y="0"/>
            <a:ext cx="9144000" cy="5381989"/>
          </a:xfrm>
          <a:prstGeom prst="rect">
            <a:avLst/>
          </a:prstGeom>
        </p:spPr>
      </p:pic>
      <p:sp>
        <p:nvSpPr>
          <p:cNvPr id="8" name="TextBox 7"/>
          <p:cNvSpPr txBox="1"/>
          <p:nvPr/>
        </p:nvSpPr>
        <p:spPr>
          <a:xfrm>
            <a:off x="1666544" y="5575690"/>
            <a:ext cx="8046422" cy="830997"/>
          </a:xfrm>
          <a:prstGeom prst="rect">
            <a:avLst/>
          </a:prstGeom>
          <a:noFill/>
        </p:spPr>
        <p:txBody>
          <a:bodyPr wrap="square" rtlCol="0">
            <a:spAutoFit/>
          </a:bodyPr>
          <a:lstStyle/>
          <a:p>
            <a:pPr algn="ctr"/>
            <a:r>
              <a:rPr lang="en-US" sz="2400" dirty="0" smtClean="0"/>
              <a:t>What </a:t>
            </a:r>
            <a:r>
              <a:rPr lang="en-US" sz="2400" b="1" dirty="0" smtClean="0">
                <a:solidFill>
                  <a:srgbClr val="FF6600"/>
                </a:solidFill>
              </a:rPr>
              <a:t>thoughts</a:t>
            </a:r>
            <a:r>
              <a:rPr lang="en-US" sz="2400" dirty="0" smtClean="0"/>
              <a:t> come to your mind when you think about </a:t>
            </a:r>
            <a:r>
              <a:rPr lang="en-US" sz="2400" i="1" u="sng" dirty="0" smtClean="0"/>
              <a:t>the Caribbean </a:t>
            </a:r>
            <a:r>
              <a:rPr lang="en-US" sz="2400" dirty="0" smtClean="0"/>
              <a:t>and </a:t>
            </a:r>
            <a:r>
              <a:rPr lang="en-US" sz="2400" i="1" u="sng" dirty="0" smtClean="0"/>
              <a:t>Climate Change</a:t>
            </a:r>
            <a:r>
              <a:rPr lang="en-US" sz="2400" dirty="0" smtClean="0"/>
              <a:t>?</a:t>
            </a:r>
            <a:endParaRPr lang="en-US" sz="2400" dirty="0"/>
          </a:p>
        </p:txBody>
      </p:sp>
    </p:spTree>
    <p:extLst>
      <p:ext uri="{BB962C8B-B14F-4D97-AF65-F5344CB8AC3E}">
        <p14:creationId xmlns:p14="http://schemas.microsoft.com/office/powerpoint/2010/main" val="2296862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40766" y="298144"/>
            <a:ext cx="8042276" cy="1336956"/>
          </a:xfrm>
        </p:spPr>
        <p:txBody>
          <a:bodyPr/>
          <a:lstStyle/>
          <a:p>
            <a:r>
              <a:rPr lang="en-US" dirty="0" smtClean="0"/>
              <a:t>Climate Change – Caribbean Situation</a:t>
            </a:r>
            <a:endParaRPr lang="en-US" dirty="0"/>
          </a:p>
        </p:txBody>
      </p:sp>
      <p:sp>
        <p:nvSpPr>
          <p:cNvPr id="8" name="Content Placeholder 2"/>
          <p:cNvSpPr>
            <a:spLocks noGrp="1"/>
          </p:cNvSpPr>
          <p:nvPr>
            <p:ph idx="1"/>
          </p:nvPr>
        </p:nvSpPr>
        <p:spPr>
          <a:xfrm>
            <a:off x="1740766" y="1959429"/>
            <a:ext cx="8042276" cy="4343400"/>
          </a:xfrm>
        </p:spPr>
        <p:txBody>
          <a:bodyPr/>
          <a:lstStyle/>
          <a:p>
            <a:r>
              <a:rPr lang="en-US" dirty="0">
                <a:hlinkClick r:id="rId4"/>
              </a:rPr>
              <a:t>https://www.youtube.com/watch?v=</a:t>
            </a:r>
            <a:r>
              <a:rPr lang="en-US" dirty="0" smtClean="0">
                <a:hlinkClick r:id="rId4"/>
              </a:rPr>
              <a:t>NkJQM8Ihad4</a:t>
            </a:r>
            <a:endParaRPr lang="en-US" dirty="0" smtClean="0"/>
          </a:p>
          <a:p>
            <a:r>
              <a:rPr lang="en-US" dirty="0" smtClean="0"/>
              <a:t>Caribbean Community Climate Change Center, Belize</a:t>
            </a:r>
            <a:endParaRPr lang="en-US" dirty="0"/>
          </a:p>
        </p:txBody>
      </p:sp>
      <p:pic>
        <p:nvPicPr>
          <p:cNvPr id="9" name="Picture 8"/>
          <p:cNvPicPr>
            <a:picLocks noChangeAspect="1"/>
          </p:cNvPicPr>
          <p:nvPr/>
        </p:nvPicPr>
        <p:blipFill>
          <a:blip r:embed="rId5"/>
          <a:stretch>
            <a:fillRect/>
          </a:stretch>
        </p:blipFill>
        <p:spPr>
          <a:xfrm>
            <a:off x="4565326" y="3470750"/>
            <a:ext cx="2324100" cy="1244600"/>
          </a:xfrm>
          <a:prstGeom prst="rect">
            <a:avLst/>
          </a:prstGeom>
        </p:spPr>
      </p:pic>
    </p:spTree>
    <p:extLst>
      <p:ext uri="{BB962C8B-B14F-4D97-AF65-F5344CB8AC3E}">
        <p14:creationId xmlns:p14="http://schemas.microsoft.com/office/powerpoint/2010/main" val="370522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1768475" y="185981"/>
            <a:ext cx="8042276" cy="1336956"/>
          </a:xfrm>
        </p:spPr>
        <p:txBody>
          <a:bodyPr/>
          <a:lstStyle/>
          <a:p>
            <a:r>
              <a:rPr lang="en-US" dirty="0" smtClean="0"/>
              <a:t>Regional Sensitivity to Climate Change</a:t>
            </a:r>
            <a:endParaRPr lang="en-US" dirty="0"/>
          </a:p>
        </p:txBody>
      </p:sp>
      <p:sp>
        <p:nvSpPr>
          <p:cNvPr id="12" name="Content Placeholder 2"/>
          <p:cNvSpPr>
            <a:spLocks noGrp="1"/>
          </p:cNvSpPr>
          <p:nvPr>
            <p:ph idx="1"/>
          </p:nvPr>
        </p:nvSpPr>
        <p:spPr>
          <a:xfrm>
            <a:off x="1768475" y="1678606"/>
            <a:ext cx="8042276" cy="4580680"/>
          </a:xfrm>
        </p:spPr>
        <p:txBody>
          <a:bodyPr>
            <a:normAutofit lnSpcReduction="10000"/>
          </a:bodyPr>
          <a:lstStyle/>
          <a:p>
            <a:pPr marL="0" indent="0" algn="ctr">
              <a:buNone/>
            </a:pPr>
            <a:r>
              <a:rPr lang="en-US" dirty="0" smtClean="0">
                <a:solidFill>
                  <a:srgbClr val="FF6600"/>
                </a:solidFill>
              </a:rPr>
              <a:t>Region is </a:t>
            </a:r>
            <a:r>
              <a:rPr lang="en-US" b="1" dirty="0" smtClean="0">
                <a:solidFill>
                  <a:srgbClr val="FF6600"/>
                </a:solidFill>
              </a:rPr>
              <a:t>already</a:t>
            </a:r>
            <a:r>
              <a:rPr lang="en-US" dirty="0" smtClean="0">
                <a:solidFill>
                  <a:srgbClr val="FF6600"/>
                </a:solidFill>
              </a:rPr>
              <a:t> under ecological, economic stress</a:t>
            </a:r>
          </a:p>
          <a:p>
            <a:pPr marL="0" indent="0" algn="ctr">
              <a:buNone/>
            </a:pPr>
            <a:endParaRPr lang="en-US" dirty="0" smtClean="0">
              <a:solidFill>
                <a:srgbClr val="FF6600"/>
              </a:solidFill>
            </a:endParaRPr>
          </a:p>
          <a:p>
            <a:r>
              <a:rPr lang="en-US" dirty="0" smtClean="0"/>
              <a:t>Ecological services based on a limited and fragile resource base</a:t>
            </a:r>
          </a:p>
          <a:p>
            <a:r>
              <a:rPr lang="en-US" dirty="0" smtClean="0"/>
              <a:t>Socioeconomic factors (e.g. the openness of trade in goods and services, high density populations)</a:t>
            </a:r>
          </a:p>
          <a:p>
            <a:r>
              <a:rPr lang="en-US" dirty="0" smtClean="0"/>
              <a:t>Geographic realities of small physical dimensions</a:t>
            </a:r>
          </a:p>
          <a:p>
            <a:pPr marL="0" indent="0">
              <a:buNone/>
            </a:pPr>
            <a:endParaRPr lang="en-US" dirty="0" smtClean="0"/>
          </a:p>
          <a:p>
            <a:pPr marL="0" indent="0" algn="ctr">
              <a:buNone/>
            </a:pPr>
            <a:r>
              <a:rPr lang="en-US" dirty="0" smtClean="0">
                <a:solidFill>
                  <a:srgbClr val="FF6600"/>
                </a:solidFill>
              </a:rPr>
              <a:t>Climate Change Impacts </a:t>
            </a:r>
            <a:r>
              <a:rPr lang="en-US" b="1" dirty="0" smtClean="0">
                <a:solidFill>
                  <a:srgbClr val="FF6600"/>
                </a:solidFill>
              </a:rPr>
              <a:t>exacerbate</a:t>
            </a:r>
            <a:r>
              <a:rPr lang="en-US" dirty="0" smtClean="0">
                <a:solidFill>
                  <a:srgbClr val="FF6600"/>
                </a:solidFill>
              </a:rPr>
              <a:t> present stresses and create new ones</a:t>
            </a:r>
            <a:endParaRPr lang="en-US" dirty="0">
              <a:solidFill>
                <a:srgbClr val="FF6600"/>
              </a:solidFill>
            </a:endParaRPr>
          </a:p>
        </p:txBody>
      </p:sp>
    </p:spTree>
    <p:extLst>
      <p:ext uri="{BB962C8B-B14F-4D97-AF65-F5344CB8AC3E}">
        <p14:creationId xmlns:p14="http://schemas.microsoft.com/office/powerpoint/2010/main" val="322669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3"/>
          <a:stretch>
            <a:fillRect/>
          </a:stretch>
        </p:blipFill>
        <p:spPr>
          <a:xfrm>
            <a:off x="10334308" y="5595256"/>
            <a:ext cx="1084806" cy="1042172"/>
          </a:xfrm>
          <a:prstGeom prst="rect">
            <a:avLst/>
          </a:prstGeom>
        </p:spPr>
      </p:pic>
      <p:sp>
        <p:nvSpPr>
          <p:cNvPr id="10" name="Title 1"/>
          <p:cNvSpPr>
            <a:spLocks noGrp="1"/>
          </p:cNvSpPr>
          <p:nvPr>
            <p:ph type="title"/>
          </p:nvPr>
        </p:nvSpPr>
        <p:spPr>
          <a:xfrm>
            <a:off x="1865457" y="226689"/>
            <a:ext cx="8042276" cy="1336956"/>
          </a:xfrm>
        </p:spPr>
        <p:txBody>
          <a:bodyPr/>
          <a:lstStyle/>
          <a:p>
            <a:r>
              <a:rPr lang="en-US" sz="4400" dirty="0" smtClean="0"/>
              <a:t>Climate Variability and Observed Impacts</a:t>
            </a:r>
            <a:endParaRPr lang="en-US" sz="4400" dirty="0"/>
          </a:p>
        </p:txBody>
      </p:sp>
      <p:sp>
        <p:nvSpPr>
          <p:cNvPr id="11" name="Content Placeholder 2"/>
          <p:cNvSpPr>
            <a:spLocks noGrp="1"/>
          </p:cNvSpPr>
          <p:nvPr>
            <p:ph idx="1"/>
          </p:nvPr>
        </p:nvSpPr>
        <p:spPr>
          <a:xfrm>
            <a:off x="1865457" y="1719313"/>
            <a:ext cx="8042276" cy="4539973"/>
          </a:xfrm>
        </p:spPr>
        <p:txBody>
          <a:bodyPr>
            <a:normAutofit/>
          </a:bodyPr>
          <a:lstStyle/>
          <a:p>
            <a:r>
              <a:rPr lang="en-US" dirty="0" smtClean="0"/>
              <a:t>The Caribbean has experienced significant sequences of climate events in the last 10-15 years.</a:t>
            </a:r>
          </a:p>
          <a:p>
            <a:r>
              <a:rPr lang="en-US" dirty="0" smtClean="0"/>
              <a:t>Highest hurricane activity (2005-2008)</a:t>
            </a:r>
          </a:p>
          <a:p>
            <a:r>
              <a:rPr lang="en-US" dirty="0" smtClean="0"/>
              <a:t>Highest rise in sea surface temperatures</a:t>
            </a:r>
          </a:p>
          <a:p>
            <a:r>
              <a:rPr lang="en-US" dirty="0" smtClean="0"/>
              <a:t>Most widespread, severe drought (2009-2011)</a:t>
            </a:r>
            <a:endParaRPr lang="en-US" dirty="0"/>
          </a:p>
          <a:p>
            <a:pPr marL="0" indent="0">
              <a:buNone/>
            </a:pPr>
            <a:r>
              <a:rPr lang="en-US" b="1" dirty="0" smtClean="0">
                <a:solidFill>
                  <a:srgbClr val="FF6600"/>
                </a:solidFill>
              </a:rPr>
              <a:t>Direct effects </a:t>
            </a:r>
            <a:r>
              <a:rPr lang="en-US" dirty="0" smtClean="0"/>
              <a:t>of high intensity and frequency of extreme weather events plus </a:t>
            </a:r>
            <a:r>
              <a:rPr lang="en-US" b="1" dirty="0" smtClean="0">
                <a:solidFill>
                  <a:srgbClr val="FF6600"/>
                </a:solidFill>
              </a:rPr>
              <a:t>linkages</a:t>
            </a:r>
            <a:r>
              <a:rPr lang="en-US" dirty="0" smtClean="0"/>
              <a:t> with natural cyclical events such as El Nino. </a:t>
            </a:r>
            <a:endParaRPr lang="en-US" dirty="0"/>
          </a:p>
        </p:txBody>
      </p:sp>
    </p:spTree>
    <p:extLst>
      <p:ext uri="{BB962C8B-B14F-4D97-AF65-F5344CB8AC3E}">
        <p14:creationId xmlns:p14="http://schemas.microsoft.com/office/powerpoint/2010/main" val="3226691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3"/>
          <a:stretch>
            <a:fillRect/>
          </a:stretch>
        </p:blipFill>
        <p:spPr>
          <a:xfrm>
            <a:off x="10334308" y="5595256"/>
            <a:ext cx="1084806" cy="1042172"/>
          </a:xfrm>
          <a:prstGeom prst="rect">
            <a:avLst/>
          </a:prstGeom>
        </p:spPr>
      </p:pic>
      <p:sp>
        <p:nvSpPr>
          <p:cNvPr id="13" name="Title 1"/>
          <p:cNvSpPr>
            <a:spLocks noGrp="1"/>
          </p:cNvSpPr>
          <p:nvPr>
            <p:ph type="title"/>
          </p:nvPr>
        </p:nvSpPr>
        <p:spPr>
          <a:xfrm>
            <a:off x="1823893" y="232267"/>
            <a:ext cx="8042276" cy="1336956"/>
          </a:xfrm>
        </p:spPr>
        <p:txBody>
          <a:bodyPr/>
          <a:lstStyle/>
          <a:p>
            <a:r>
              <a:rPr lang="en-US" dirty="0" smtClean="0"/>
              <a:t>Potential Impacts</a:t>
            </a:r>
            <a:endParaRPr lang="en-US" dirty="0"/>
          </a:p>
        </p:txBody>
      </p:sp>
      <p:sp>
        <p:nvSpPr>
          <p:cNvPr id="14" name="Content Placeholder 2"/>
          <p:cNvSpPr>
            <a:spLocks noGrp="1"/>
          </p:cNvSpPr>
          <p:nvPr>
            <p:ph idx="1"/>
          </p:nvPr>
        </p:nvSpPr>
        <p:spPr>
          <a:xfrm>
            <a:off x="1823893" y="1724892"/>
            <a:ext cx="8042276" cy="4343400"/>
          </a:xfrm>
        </p:spPr>
        <p:txBody>
          <a:bodyPr/>
          <a:lstStyle/>
          <a:p>
            <a:r>
              <a:rPr lang="en-US" dirty="0" smtClean="0"/>
              <a:t>With a 1.5</a:t>
            </a:r>
            <a:r>
              <a:rPr lang="en-US" baseline="30000" dirty="0" smtClean="0"/>
              <a:t>o</a:t>
            </a:r>
            <a:r>
              <a:rPr lang="en-US" dirty="0" smtClean="0"/>
              <a:t>C - 2.0</a:t>
            </a:r>
            <a:r>
              <a:rPr lang="en-US" baseline="30000" dirty="0" smtClean="0"/>
              <a:t>o</a:t>
            </a:r>
            <a:r>
              <a:rPr lang="en-US" dirty="0" smtClean="0"/>
              <a:t>C rise in global temperature:</a:t>
            </a:r>
          </a:p>
          <a:p>
            <a:r>
              <a:rPr lang="en-US" dirty="0" smtClean="0"/>
              <a:t>Decreased length rainy season; increased length dry season (~10% by 2050)</a:t>
            </a:r>
          </a:p>
          <a:p>
            <a:r>
              <a:rPr lang="en-US" dirty="0" smtClean="0"/>
              <a:t>~20% increased frequency of intense rains</a:t>
            </a:r>
          </a:p>
          <a:p>
            <a:r>
              <a:rPr lang="en-US" dirty="0" smtClean="0"/>
              <a:t>30-50cm seal level rise by 2080</a:t>
            </a:r>
          </a:p>
          <a:p>
            <a:r>
              <a:rPr lang="en-US" dirty="0" smtClean="0"/>
              <a:t>Increased intensity and strengthened hurricanes</a:t>
            </a:r>
          </a:p>
          <a:p>
            <a:r>
              <a:rPr lang="en-US" dirty="0" smtClean="0"/>
              <a:t>Increased aridity and drought in prone areas</a:t>
            </a:r>
            <a:endParaRPr lang="en-US" dirty="0"/>
          </a:p>
        </p:txBody>
      </p:sp>
    </p:spTree>
    <p:extLst>
      <p:ext uri="{BB962C8B-B14F-4D97-AF65-F5344CB8AC3E}">
        <p14:creationId xmlns:p14="http://schemas.microsoft.com/office/powerpoint/2010/main" val="322669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070564" y="-177880"/>
            <a:ext cx="9144000" cy="1336956"/>
          </a:xfrm>
        </p:spPr>
        <p:txBody>
          <a:bodyPr/>
          <a:lstStyle/>
          <a:p>
            <a:r>
              <a:rPr lang="en-US" sz="4000" dirty="0" smtClean="0"/>
              <a:t>Sea Level Rise and Storm Surge</a:t>
            </a:r>
            <a:endParaRPr lang="en-US" sz="4000" dirty="0"/>
          </a:p>
        </p:txBody>
      </p:sp>
      <p:pic>
        <p:nvPicPr>
          <p:cNvPr id="11" name="Picture 10"/>
          <p:cNvPicPr>
            <a:picLocks noChangeAspect="1"/>
          </p:cNvPicPr>
          <p:nvPr/>
        </p:nvPicPr>
        <p:blipFill>
          <a:blip r:embed="rId4"/>
          <a:stretch>
            <a:fillRect/>
          </a:stretch>
        </p:blipFill>
        <p:spPr>
          <a:xfrm>
            <a:off x="1374812" y="1269511"/>
            <a:ext cx="4057926" cy="2684054"/>
          </a:xfrm>
          <a:prstGeom prst="rect">
            <a:avLst/>
          </a:prstGeom>
        </p:spPr>
      </p:pic>
      <p:pic>
        <p:nvPicPr>
          <p:cNvPr id="12" name="Picture 11"/>
          <p:cNvPicPr>
            <a:picLocks noChangeAspect="1"/>
          </p:cNvPicPr>
          <p:nvPr/>
        </p:nvPicPr>
        <p:blipFill>
          <a:blip r:embed="rId5"/>
          <a:stretch>
            <a:fillRect/>
          </a:stretch>
        </p:blipFill>
        <p:spPr>
          <a:xfrm>
            <a:off x="5940738" y="1269511"/>
            <a:ext cx="3956325" cy="2684054"/>
          </a:xfrm>
          <a:prstGeom prst="rect">
            <a:avLst/>
          </a:prstGeom>
        </p:spPr>
      </p:pic>
      <p:pic>
        <p:nvPicPr>
          <p:cNvPr id="13" name="Picture 12"/>
          <p:cNvPicPr>
            <a:picLocks noChangeAspect="1"/>
          </p:cNvPicPr>
          <p:nvPr/>
        </p:nvPicPr>
        <p:blipFill>
          <a:blip r:embed="rId6"/>
          <a:stretch>
            <a:fillRect/>
          </a:stretch>
        </p:blipFill>
        <p:spPr>
          <a:xfrm>
            <a:off x="3146739" y="3953565"/>
            <a:ext cx="5158749" cy="2904435"/>
          </a:xfrm>
          <a:prstGeom prst="rect">
            <a:avLst/>
          </a:prstGeom>
        </p:spPr>
      </p:pic>
    </p:spTree>
    <p:extLst>
      <p:ext uri="{BB962C8B-B14F-4D97-AF65-F5344CB8AC3E}">
        <p14:creationId xmlns:p14="http://schemas.microsoft.com/office/powerpoint/2010/main" val="322669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631371" y="6259286"/>
            <a:ext cx="10907486" cy="4354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a:stretch>
            <a:fillRect/>
          </a:stretch>
        </p:blipFill>
        <p:spPr>
          <a:xfrm>
            <a:off x="10334308" y="5595256"/>
            <a:ext cx="1084806" cy="1042172"/>
          </a:xfrm>
          <a:prstGeom prst="rect">
            <a:avLst/>
          </a:prstGeom>
        </p:spPr>
      </p:pic>
      <p:sp>
        <p:nvSpPr>
          <p:cNvPr id="6" name="Rectangle 5"/>
          <p:cNvSpPr/>
          <p:nvPr/>
        </p:nvSpPr>
        <p:spPr>
          <a:xfrm>
            <a:off x="10334307" y="5572056"/>
            <a:ext cx="1084807" cy="108857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059420" y="390035"/>
            <a:ext cx="8497744" cy="1336956"/>
          </a:xfrm>
        </p:spPr>
        <p:txBody>
          <a:bodyPr/>
          <a:lstStyle/>
          <a:p>
            <a:r>
              <a:rPr lang="en-US" dirty="0" smtClean="0"/>
              <a:t>Ocean Acidification and Coral Reefs</a:t>
            </a:r>
            <a:endParaRPr lang="en-US" dirty="0"/>
          </a:p>
        </p:txBody>
      </p:sp>
      <p:pic>
        <p:nvPicPr>
          <p:cNvPr id="12" name="Picture 11"/>
          <p:cNvPicPr>
            <a:picLocks noChangeAspect="1"/>
          </p:cNvPicPr>
          <p:nvPr/>
        </p:nvPicPr>
        <p:blipFill>
          <a:blip r:embed="rId4"/>
          <a:stretch>
            <a:fillRect/>
          </a:stretch>
        </p:blipFill>
        <p:spPr>
          <a:xfrm>
            <a:off x="3034145" y="2301759"/>
            <a:ext cx="6441242" cy="2819400"/>
          </a:xfrm>
          <a:prstGeom prst="rect">
            <a:avLst/>
          </a:prstGeom>
        </p:spPr>
      </p:pic>
      <p:sp>
        <p:nvSpPr>
          <p:cNvPr id="13" name="TextBox 12"/>
          <p:cNvSpPr txBox="1"/>
          <p:nvPr/>
        </p:nvSpPr>
        <p:spPr>
          <a:xfrm>
            <a:off x="4047245" y="5561241"/>
            <a:ext cx="4635623" cy="369332"/>
          </a:xfrm>
          <a:prstGeom prst="rect">
            <a:avLst/>
          </a:prstGeom>
          <a:noFill/>
        </p:spPr>
        <p:txBody>
          <a:bodyPr wrap="square" rtlCol="0">
            <a:spAutoFit/>
          </a:bodyPr>
          <a:lstStyle/>
          <a:p>
            <a:r>
              <a:rPr lang="en-US" dirty="0" smtClean="0">
                <a:solidFill>
                  <a:srgbClr val="FF6600"/>
                </a:solidFill>
              </a:rPr>
              <a:t>Coral bleaching + ocean acidification </a:t>
            </a:r>
            <a:endParaRPr lang="en-US" dirty="0">
              <a:solidFill>
                <a:srgbClr val="FF6600"/>
              </a:solidFill>
            </a:endParaRPr>
          </a:p>
        </p:txBody>
      </p:sp>
    </p:spTree>
    <p:extLst>
      <p:ext uri="{BB962C8B-B14F-4D97-AF65-F5344CB8AC3E}">
        <p14:creationId xmlns:p14="http://schemas.microsoft.com/office/powerpoint/2010/main" val="3226691009"/>
      </p:ext>
    </p:extLst>
  </p:cSld>
  <p:clrMapOvr>
    <a:masterClrMapping/>
  </p:clrMapOvr>
</p:sld>
</file>

<file path=ppt/theme/theme1.xml><?xml version="1.0" encoding="utf-8"?>
<a:theme xmlns:a="http://schemas.openxmlformats.org/drawingml/2006/main" name="Session 3 Day 1_M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AA0E6EC-4D54-B644-9A6F-624D01524489}" vid="{E490EAC4-5F76-E046-BC87-049CA9D56D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Session 3 Day 1_MO.potx</Template>
  <TotalTime>45</TotalTime>
  <Words>804</Words>
  <Application>Microsoft Macintosh PowerPoint</Application>
  <PresentationFormat>Widescreen</PresentationFormat>
  <Paragraphs>107</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Calibri Light</vt:lpstr>
      <vt:lpstr>Arial</vt:lpstr>
      <vt:lpstr>Session 3 Day 1_MO</vt:lpstr>
      <vt:lpstr>Climate Change  and the Caribbean</vt:lpstr>
      <vt:lpstr>The Language of Climate Change</vt:lpstr>
      <vt:lpstr>PowerPoint Presentation</vt:lpstr>
      <vt:lpstr>Climate Change – Caribbean Situation</vt:lpstr>
      <vt:lpstr>Regional Sensitivity to Climate Change</vt:lpstr>
      <vt:lpstr>Climate Variability and Observed Impacts</vt:lpstr>
      <vt:lpstr>Potential Impacts</vt:lpstr>
      <vt:lpstr>Sea Level Rise and Storm Surge</vt:lpstr>
      <vt:lpstr>Ocean Acidification and Coral Reefs</vt:lpstr>
      <vt:lpstr>PowerPoint Presentation</vt:lpstr>
      <vt:lpstr>Impacts on Tourism</vt:lpstr>
      <vt:lpstr>Sargassum: Unexpected Impact </vt:lpstr>
      <vt:lpstr>Agriculture, Fisheries, Food Security</vt:lpstr>
      <vt:lpstr>PowerPoint Presentation</vt:lpstr>
      <vt:lpstr>PowerPoint Presentation</vt:lpstr>
      <vt:lpstr>Theory becomes reality: Dengue, Zika</vt:lpstr>
      <vt:lpstr>Developing adaptive capacity</vt:lpstr>
      <vt:lpstr>PowerPoint Presentation</vt:lpstr>
      <vt:lpstr>PowerPoint Presentation</vt:lpstr>
      <vt:lpstr>PowerPoint Presentation</vt:lpstr>
      <vt:lpstr>Risk Reduction</vt:lpstr>
      <vt:lpstr>CCRIF</vt:lpstr>
      <vt:lpstr>CARICOM Climate Change Policy</vt:lpstr>
      <vt:lpstr>Mitigation of GHGs</vt:lpstr>
      <vt:lpstr>Example of INDC commitments: Trinidad &amp; Tobago</vt:lpstr>
      <vt:lpstr>Climate Financing - SIDS</vt:lpstr>
      <vt:lpstr>Climate Financing - SIDS</vt:lpstr>
      <vt:lpstr>Non-Governmental Actors</vt:lpstr>
      <vt:lpstr>End. Thank you.</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Microsoft Office User</dc:creator>
  <cp:lastModifiedBy>Mary Owen</cp:lastModifiedBy>
  <cp:revision>9</cp:revision>
  <dcterms:created xsi:type="dcterms:W3CDTF">2017-04-14T01:19:04Z</dcterms:created>
  <dcterms:modified xsi:type="dcterms:W3CDTF">2017-04-17T14:32:46Z</dcterms:modified>
</cp:coreProperties>
</file>