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0" r:id="rId1"/>
  </p:sldMasterIdLst>
  <p:notesMasterIdLst>
    <p:notesMasterId r:id="rId16"/>
  </p:notesMasterIdLst>
  <p:handoutMasterIdLst>
    <p:handoutMasterId r:id="rId17"/>
  </p:handoutMasterIdLst>
  <p:sldIdLst>
    <p:sldId id="256" r:id="rId2"/>
    <p:sldId id="403" r:id="rId3"/>
    <p:sldId id="404" r:id="rId4"/>
    <p:sldId id="409" r:id="rId5"/>
    <p:sldId id="408" r:id="rId6"/>
    <p:sldId id="368" r:id="rId7"/>
    <p:sldId id="415" r:id="rId8"/>
    <p:sldId id="417" r:id="rId9"/>
    <p:sldId id="418" r:id="rId10"/>
    <p:sldId id="419" r:id="rId11"/>
    <p:sldId id="420" r:id="rId12"/>
    <p:sldId id="421" r:id="rId13"/>
    <p:sldId id="422" r:id="rId14"/>
    <p:sldId id="344" r:id="rId15"/>
  </p:sldIdLst>
  <p:sldSz cx="9144000" cy="6858000" type="screen4x3"/>
  <p:notesSz cx="7099300" cy="10234613"/>
  <p:defaultTextStyle>
    <a:defPPr>
      <a:defRPr lang="th-TH"/>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205" userDrawn="1">
          <p15:clr>
            <a:srgbClr val="A4A3A4"/>
          </p15:clr>
        </p15:guide>
        <p15:guide id="2" pos="56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0066"/>
    <a:srgbClr val="FFFF99"/>
    <a:srgbClr val="FF7575"/>
    <a:srgbClr val="F9D1D3"/>
    <a:srgbClr val="FF6600"/>
    <a:srgbClr val="00CC00"/>
    <a:srgbClr val="9900CC"/>
    <a:srgbClr val="6600CC"/>
    <a:srgbClr val="F193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2782" autoAdjust="0"/>
  </p:normalViewPr>
  <p:slideViewPr>
    <p:cSldViewPr>
      <p:cViewPr varScale="1">
        <p:scale>
          <a:sx n="64" d="100"/>
          <a:sy n="64" d="100"/>
        </p:scale>
        <p:origin x="-1596" y="-96"/>
      </p:cViewPr>
      <p:guideLst>
        <p:guide orient="horz" pos="2205"/>
        <p:guide pos="5692"/>
      </p:guideLst>
    </p:cSldViewPr>
  </p:slideViewPr>
  <p:outlineViewPr>
    <p:cViewPr>
      <p:scale>
        <a:sx n="33" d="100"/>
        <a:sy n="33" d="100"/>
      </p:scale>
      <p:origin x="0" y="12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076362" cy="511731"/>
          </a:xfrm>
          <a:prstGeom prst="rect">
            <a:avLst/>
          </a:prstGeom>
        </p:spPr>
        <p:txBody>
          <a:bodyPr vert="horz" lIns="98996" tIns="49499" rIns="98996" bIns="49499" rtlCol="0"/>
          <a:lstStyle>
            <a:lvl1pPr algn="l">
              <a:defRPr sz="1300"/>
            </a:lvl1pPr>
          </a:lstStyle>
          <a:p>
            <a:endParaRPr lang="en-US"/>
          </a:p>
        </p:txBody>
      </p:sp>
      <p:sp>
        <p:nvSpPr>
          <p:cNvPr id="3" name="Date Placeholder 2"/>
          <p:cNvSpPr>
            <a:spLocks noGrp="1"/>
          </p:cNvSpPr>
          <p:nvPr>
            <p:ph type="dt" sz="quarter" idx="1"/>
          </p:nvPr>
        </p:nvSpPr>
        <p:spPr>
          <a:xfrm>
            <a:off x="4021299" y="2"/>
            <a:ext cx="3076362" cy="511731"/>
          </a:xfrm>
          <a:prstGeom prst="rect">
            <a:avLst/>
          </a:prstGeom>
        </p:spPr>
        <p:txBody>
          <a:bodyPr vert="horz" lIns="98996" tIns="49499" rIns="98996" bIns="49499" rtlCol="0"/>
          <a:lstStyle>
            <a:lvl1pPr algn="r">
              <a:defRPr sz="1300"/>
            </a:lvl1pPr>
          </a:lstStyle>
          <a:p>
            <a:fld id="{42C5433E-2FEA-4376-9A1A-EB229FC93765}" type="datetimeFigureOut">
              <a:rPr lang="en-US" smtClean="0"/>
              <a:pPr/>
              <a:t>5/15/2017</a:t>
            </a:fld>
            <a:endParaRPr lang="en-US"/>
          </a:p>
        </p:txBody>
      </p:sp>
      <p:sp>
        <p:nvSpPr>
          <p:cNvPr id="4" name="Footer Placeholder 3"/>
          <p:cNvSpPr>
            <a:spLocks noGrp="1"/>
          </p:cNvSpPr>
          <p:nvPr>
            <p:ph type="ftr" sz="quarter" idx="2"/>
          </p:nvPr>
        </p:nvSpPr>
        <p:spPr>
          <a:xfrm>
            <a:off x="6" y="9721111"/>
            <a:ext cx="3076362" cy="511731"/>
          </a:xfrm>
          <a:prstGeom prst="rect">
            <a:avLst/>
          </a:prstGeom>
        </p:spPr>
        <p:txBody>
          <a:bodyPr vert="horz" lIns="98996" tIns="49499" rIns="98996" bIns="49499" rtlCol="0" anchor="b"/>
          <a:lstStyle>
            <a:lvl1pPr algn="l">
              <a:defRPr sz="1300"/>
            </a:lvl1pPr>
          </a:lstStyle>
          <a:p>
            <a:endParaRPr lang="en-US"/>
          </a:p>
        </p:txBody>
      </p:sp>
      <p:sp>
        <p:nvSpPr>
          <p:cNvPr id="5" name="Slide Number Placeholder 4"/>
          <p:cNvSpPr>
            <a:spLocks noGrp="1"/>
          </p:cNvSpPr>
          <p:nvPr>
            <p:ph type="sldNum" sz="quarter" idx="3"/>
          </p:nvPr>
        </p:nvSpPr>
        <p:spPr>
          <a:xfrm>
            <a:off x="4021299" y="9721111"/>
            <a:ext cx="3076362" cy="511731"/>
          </a:xfrm>
          <a:prstGeom prst="rect">
            <a:avLst/>
          </a:prstGeom>
        </p:spPr>
        <p:txBody>
          <a:bodyPr vert="horz" lIns="98996" tIns="49499" rIns="98996" bIns="49499" rtlCol="0" anchor="b"/>
          <a:lstStyle>
            <a:lvl1pPr algn="r">
              <a:defRPr sz="1300"/>
            </a:lvl1pPr>
          </a:lstStyle>
          <a:p>
            <a:fld id="{53EA333C-4104-48A3-A6EC-3027B432FC57}" type="slidenum">
              <a:rPr lang="en-US" smtClean="0"/>
              <a:pPr/>
              <a:t>‹#›</a:t>
            </a:fld>
            <a:endParaRPr lang="en-US"/>
          </a:p>
        </p:txBody>
      </p:sp>
    </p:spTree>
    <p:extLst>
      <p:ext uri="{BB962C8B-B14F-4D97-AF65-F5344CB8AC3E}">
        <p14:creationId xmlns="" xmlns:p14="http://schemas.microsoft.com/office/powerpoint/2010/main" val="56137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076362" cy="511731"/>
          </a:xfrm>
          <a:prstGeom prst="rect">
            <a:avLst/>
          </a:prstGeom>
        </p:spPr>
        <p:txBody>
          <a:bodyPr vert="horz" lIns="98996" tIns="49499" rIns="98996" bIns="49499" rtlCol="0"/>
          <a:lstStyle>
            <a:lvl1pPr algn="l" fontAlgn="auto">
              <a:spcBef>
                <a:spcPts val="0"/>
              </a:spcBef>
              <a:spcAft>
                <a:spcPts val="0"/>
              </a:spcAft>
              <a:defRPr sz="1300">
                <a:latin typeface="+mn-lt"/>
                <a:cs typeface="+mn-cs"/>
              </a:defRPr>
            </a:lvl1pPr>
          </a:lstStyle>
          <a:p>
            <a:pPr>
              <a:defRPr/>
            </a:pPr>
            <a:endParaRPr lang="th-TH"/>
          </a:p>
        </p:txBody>
      </p:sp>
      <p:sp>
        <p:nvSpPr>
          <p:cNvPr id="3" name="Date Placeholder 2"/>
          <p:cNvSpPr>
            <a:spLocks noGrp="1"/>
          </p:cNvSpPr>
          <p:nvPr>
            <p:ph type="dt" idx="1"/>
          </p:nvPr>
        </p:nvSpPr>
        <p:spPr>
          <a:xfrm>
            <a:off x="4021299" y="2"/>
            <a:ext cx="3076362" cy="511731"/>
          </a:xfrm>
          <a:prstGeom prst="rect">
            <a:avLst/>
          </a:prstGeom>
        </p:spPr>
        <p:txBody>
          <a:bodyPr vert="horz" lIns="98996" tIns="49499" rIns="98996" bIns="49499" rtlCol="0"/>
          <a:lstStyle>
            <a:lvl1pPr algn="r" fontAlgn="auto">
              <a:spcBef>
                <a:spcPts val="0"/>
              </a:spcBef>
              <a:spcAft>
                <a:spcPts val="0"/>
              </a:spcAft>
              <a:defRPr sz="1300">
                <a:latin typeface="+mn-lt"/>
                <a:cs typeface="+mn-cs"/>
              </a:defRPr>
            </a:lvl1pPr>
          </a:lstStyle>
          <a:p>
            <a:pPr>
              <a:defRPr/>
            </a:pPr>
            <a:fld id="{15AC7BB5-584D-4514-B186-3CF74D2D14B6}" type="datetimeFigureOut">
              <a:rPr lang="th-TH"/>
              <a:pPr>
                <a:defRPr/>
              </a:pPr>
              <a:t>15/05/60</a:t>
            </a:fld>
            <a:endParaRPr lang="th-TH"/>
          </a:p>
        </p:txBody>
      </p:sp>
      <p:sp>
        <p:nvSpPr>
          <p:cNvPr id="4" name="Slide Image Placeholder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8996" tIns="49499" rIns="98996" bIns="49499" rtlCol="0" anchor="ctr"/>
          <a:lstStyle/>
          <a:p>
            <a:pPr lvl="0"/>
            <a:endParaRPr lang="th-TH" noProof="0"/>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8996" tIns="49499" rIns="98996" bIns="4949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a:p>
        </p:txBody>
      </p:sp>
      <p:sp>
        <p:nvSpPr>
          <p:cNvPr id="6" name="Footer Placeholder 5"/>
          <p:cNvSpPr>
            <a:spLocks noGrp="1"/>
          </p:cNvSpPr>
          <p:nvPr>
            <p:ph type="ftr" sz="quarter" idx="4"/>
          </p:nvPr>
        </p:nvSpPr>
        <p:spPr>
          <a:xfrm>
            <a:off x="6" y="9721111"/>
            <a:ext cx="3076362" cy="511731"/>
          </a:xfrm>
          <a:prstGeom prst="rect">
            <a:avLst/>
          </a:prstGeom>
        </p:spPr>
        <p:txBody>
          <a:bodyPr vert="horz" lIns="98996" tIns="49499" rIns="98996" bIns="49499" rtlCol="0" anchor="b"/>
          <a:lstStyle>
            <a:lvl1pPr algn="l" fontAlgn="auto">
              <a:spcBef>
                <a:spcPts val="0"/>
              </a:spcBef>
              <a:spcAft>
                <a:spcPts val="0"/>
              </a:spcAft>
              <a:defRPr sz="13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1299" y="9721111"/>
            <a:ext cx="3076362" cy="511731"/>
          </a:xfrm>
          <a:prstGeom prst="rect">
            <a:avLst/>
          </a:prstGeom>
        </p:spPr>
        <p:txBody>
          <a:bodyPr vert="horz" lIns="98996" tIns="49499" rIns="98996" bIns="49499" rtlCol="0" anchor="b"/>
          <a:lstStyle>
            <a:lvl1pPr algn="r" fontAlgn="auto">
              <a:spcBef>
                <a:spcPts val="0"/>
              </a:spcBef>
              <a:spcAft>
                <a:spcPts val="0"/>
              </a:spcAft>
              <a:defRPr sz="1300">
                <a:latin typeface="+mn-lt"/>
                <a:cs typeface="+mn-cs"/>
              </a:defRPr>
            </a:lvl1pPr>
          </a:lstStyle>
          <a:p>
            <a:pPr>
              <a:defRPr/>
            </a:pPr>
            <a:fld id="{FCD1D3B2-26F7-48B9-A9A8-F012AF4941C6}" type="slidenum">
              <a:rPr lang="th-TH"/>
              <a:pPr>
                <a:defRPr/>
              </a:pPr>
              <a:t>‹#›</a:t>
            </a:fld>
            <a:endParaRPr lang="th-TH"/>
          </a:p>
        </p:txBody>
      </p:sp>
    </p:spTree>
    <p:extLst>
      <p:ext uri="{BB962C8B-B14F-4D97-AF65-F5344CB8AC3E}">
        <p14:creationId xmlns="" xmlns:p14="http://schemas.microsoft.com/office/powerpoint/2010/main" val="408951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22B12919-872D-41A6-A213-88BE331D6FEC}" type="slidenum">
              <a:rPr lang="th-TH" smtClean="0"/>
              <a:pPr/>
              <a:t>2</a:t>
            </a:fld>
            <a:endParaRPr lang="th-TH"/>
          </a:p>
        </p:txBody>
      </p:sp>
    </p:spTree>
    <p:extLst>
      <p:ext uri="{BB962C8B-B14F-4D97-AF65-F5344CB8AC3E}">
        <p14:creationId xmlns="" xmlns:p14="http://schemas.microsoft.com/office/powerpoint/2010/main" val="390703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22B12919-872D-41A6-A213-88BE331D6FEC}" type="slidenum">
              <a:rPr lang="th-TH" smtClean="0"/>
              <a:pPr/>
              <a:t>3</a:t>
            </a:fld>
            <a:endParaRPr lang="th-TH"/>
          </a:p>
        </p:txBody>
      </p:sp>
    </p:spTree>
    <p:extLst>
      <p:ext uri="{BB962C8B-B14F-4D97-AF65-F5344CB8AC3E}">
        <p14:creationId xmlns="" xmlns:p14="http://schemas.microsoft.com/office/powerpoint/2010/main" val="214041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0DEA8D1-8D4C-49DD-8B19-1E5189BBCFA9}" type="slidenum">
              <a:rPr lang="th-TH" smtClean="0"/>
              <a:pPr/>
              <a:t>6</a:t>
            </a:fld>
            <a:endParaRPr lang="th-TH"/>
          </a:p>
        </p:txBody>
      </p:sp>
    </p:spTree>
    <p:extLst>
      <p:ext uri="{BB962C8B-B14F-4D97-AF65-F5344CB8AC3E}">
        <p14:creationId xmlns="" xmlns:p14="http://schemas.microsoft.com/office/powerpoint/2010/main" val="254506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FCD1D3B2-26F7-48B9-A9A8-F012AF4941C6}" type="slidenum">
              <a:rPr lang="th-TH" smtClean="0"/>
              <a:pPr>
                <a:defRPr/>
              </a:pPr>
              <a:t>8</a:t>
            </a:fld>
            <a:endParaRPr lang="th-TH"/>
          </a:p>
        </p:txBody>
      </p:sp>
    </p:spTree>
    <p:extLst>
      <p:ext uri="{BB962C8B-B14F-4D97-AF65-F5344CB8AC3E}">
        <p14:creationId xmlns="" xmlns:p14="http://schemas.microsoft.com/office/powerpoint/2010/main" val="69462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pPr>
              <a:defRPr/>
            </a:pPr>
            <a:fld id="{E2BC1519-CBE0-4E55-B823-43A027D97EC2}" type="datetime1">
              <a:rPr lang="th-TH" smtClean="0"/>
              <a:pPr>
                <a:defRPr/>
              </a:pPr>
              <a:t>15/05/60</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E7DCBA8E-CC56-4300-BCE1-80EC815F6C23}" type="slidenum">
              <a:rPr lang="th-TH" smtClean="0"/>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pPr>
              <a:defRPr/>
            </a:pPr>
            <a:fld id="{532EA9A4-AAC9-4680-BB7E-8C894D557884}" type="datetime1">
              <a:rPr lang="th-TH" smtClean="0"/>
              <a:pPr>
                <a:defRPr/>
              </a:pPr>
              <a:t>15/05/60</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A3C63335-E9F7-42E2-AE72-4388F562E064}" type="slidenum">
              <a:rPr lang="th-TH" smtClean="0"/>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pPr>
              <a:defRPr/>
            </a:pPr>
            <a:fld id="{D5ED1A46-B41E-45E3-9864-766DF1F93EBE}" type="datetime1">
              <a:rPr lang="th-TH" smtClean="0"/>
              <a:pPr>
                <a:defRPr/>
              </a:pPr>
              <a:t>15/05/60</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D501897C-C8D7-4453-9059-38E37DD93B3A}" type="slidenum">
              <a:rPr lang="th-TH" smtClean="0"/>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pPr>
              <a:defRPr/>
            </a:pPr>
            <a:fld id="{4276CDCB-7C62-4C95-BDF8-0D94A716E161}" type="datetime1">
              <a:rPr lang="th-TH" smtClean="0"/>
              <a:pPr>
                <a:defRPr/>
              </a:pPr>
              <a:t>15/05/60</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65852637-4931-49D8-8B0D-C155F14EF100}" type="slidenum">
              <a:rPr lang="th-TH" smtClean="0"/>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E49FB3-DACB-4C76-A2D8-AC64815FB652}" type="datetime1">
              <a:rPr lang="th-TH" smtClean="0"/>
              <a:pPr>
                <a:defRPr/>
              </a:pPr>
              <a:t>15/05/60</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26487D96-761D-4A35-A7FF-048784736C8F}" type="slidenum">
              <a:rPr lang="th-TH" smtClean="0"/>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pPr>
              <a:defRPr/>
            </a:pPr>
            <a:fld id="{C1B09CB8-B47B-4082-A793-43E9C1B36A74}" type="datetime1">
              <a:rPr lang="th-TH" smtClean="0"/>
              <a:pPr>
                <a:defRPr/>
              </a:pPr>
              <a:t>15/05/60</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CEF84F9D-20FF-4768-B4AA-16B15DA92399}" type="slidenum">
              <a:rPr lang="th-TH" smtClean="0"/>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pPr>
              <a:defRPr/>
            </a:pPr>
            <a:fld id="{A27AA20C-218F-4265-9C21-81DE8AD759DC}" type="datetime1">
              <a:rPr lang="th-TH" smtClean="0"/>
              <a:pPr>
                <a:defRPr/>
              </a:pPr>
              <a:t>15/05/60</a:t>
            </a:fld>
            <a:endParaRPr lang="th-TH"/>
          </a:p>
        </p:txBody>
      </p:sp>
      <p:sp>
        <p:nvSpPr>
          <p:cNvPr id="8" name="Footer Placeholder 7"/>
          <p:cNvSpPr>
            <a:spLocks noGrp="1"/>
          </p:cNvSpPr>
          <p:nvPr>
            <p:ph type="ftr" sz="quarter" idx="11"/>
          </p:nvPr>
        </p:nvSpPr>
        <p:spPr/>
        <p:txBody>
          <a:bodyPr/>
          <a:lstStyle/>
          <a:p>
            <a:pPr>
              <a:defRPr/>
            </a:pPr>
            <a:endParaRPr lang="th-TH"/>
          </a:p>
        </p:txBody>
      </p:sp>
      <p:sp>
        <p:nvSpPr>
          <p:cNvPr id="9" name="Slide Number Placeholder 8"/>
          <p:cNvSpPr>
            <a:spLocks noGrp="1"/>
          </p:cNvSpPr>
          <p:nvPr>
            <p:ph type="sldNum" sz="quarter" idx="12"/>
          </p:nvPr>
        </p:nvSpPr>
        <p:spPr/>
        <p:txBody>
          <a:bodyPr/>
          <a:lstStyle/>
          <a:p>
            <a:pPr>
              <a:defRPr/>
            </a:pPr>
            <a:fld id="{07B377BC-C31D-451A-A8D5-43D27C0EBFCE}" type="slidenum">
              <a:rPr lang="th-TH" smtClean="0"/>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pPr>
              <a:defRPr/>
            </a:pPr>
            <a:fld id="{98097666-9A77-44DB-BEC9-768264530767}" type="datetime1">
              <a:rPr lang="th-TH" smtClean="0"/>
              <a:pPr>
                <a:defRPr/>
              </a:pPr>
              <a:t>15/05/60</a:t>
            </a:fld>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pPr>
              <a:defRPr/>
            </a:pPr>
            <a:fld id="{668B4AE2-688C-4A28-B268-BABFAD397C41}" type="slidenum">
              <a:rPr lang="th-TH" smtClean="0"/>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B9B2E9-348C-4FB2-AA05-E04B25F2914A}" type="datetime1">
              <a:rPr lang="th-TH" smtClean="0"/>
              <a:pPr>
                <a:defRPr/>
              </a:pPr>
              <a:t>15/05/60</a:t>
            </a:fld>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p:txBody>
          <a:bodyPr/>
          <a:lstStyle/>
          <a:p>
            <a:pPr>
              <a:defRPr/>
            </a:pPr>
            <a:fld id="{EA77DC52-5917-4AD5-B0BF-C410CDEFBC85}" type="slidenum">
              <a:rPr lang="th-TH" smtClean="0"/>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AD632CD-C863-4E09-9748-344CAC975B76}" type="datetime1">
              <a:rPr lang="th-TH" smtClean="0"/>
              <a:pPr>
                <a:defRPr/>
              </a:pPr>
              <a:t>15/05/60</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A898D91F-9A9B-4EDA-979D-3873254D94BE}" type="slidenum">
              <a:rPr lang="th-TH" smtClean="0"/>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C60D9EB-3622-4F3D-A9F7-BBD47C5ED267}" type="datetime1">
              <a:rPr lang="th-TH" smtClean="0"/>
              <a:pPr>
                <a:defRPr/>
              </a:pPr>
              <a:t>15/05/60</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FF56CE55-40EB-4CC2-835C-89F50CB33625}" type="slidenum">
              <a:rPr lang="th-TH" smtClean="0"/>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8601DB-68B3-49B1-A239-8675EB0E2A8F}" type="datetime1">
              <a:rPr lang="th-TH" smtClean="0"/>
              <a:pPr>
                <a:defRPr/>
              </a:pPr>
              <a:t>15/05/60</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C7BA50-907C-4A84-9988-8F4CAC5E55F7}" type="slidenum">
              <a:rPr lang="th-TH" smtClean="0"/>
              <a:pPr>
                <a:defRPr/>
              </a:pPr>
              <a:t>‹#›</a:t>
            </a:fld>
            <a:endParaRPr lang="th-TH"/>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9512" y="4710396"/>
            <a:ext cx="8783960" cy="1958964"/>
          </a:xfrm>
        </p:spPr>
        <p:txBody>
          <a:bodyPr>
            <a:noAutofit/>
            <a:scene3d>
              <a:camera prst="orthographicFront"/>
              <a:lightRig rig="threePt" dir="t"/>
            </a:scene3d>
            <a:sp3d extrusionH="57150">
              <a:bevelT w="38100" h="38100"/>
            </a:sp3d>
          </a:bodyPr>
          <a:lstStyle/>
          <a:p>
            <a:pPr algn="l">
              <a:spcBef>
                <a:spcPts val="0"/>
              </a:spcBef>
              <a:defRPr/>
            </a:pPr>
            <a:r>
              <a:rPr lang="en-US" sz="2800" b="1" dirty="0" smtClean="0">
                <a:solidFill>
                  <a:schemeClr val="tx1"/>
                </a:solidFill>
                <a:effectLst/>
                <a:latin typeface="TH SarabunPSK" pitchFamily="34" charset="-34"/>
                <a:cs typeface="TH SarabunPSK" pitchFamily="34" charset="-34"/>
              </a:rPr>
              <a:t>By  </a:t>
            </a:r>
            <a:r>
              <a:rPr lang="en-US" b="1" dirty="0" smtClean="0">
                <a:solidFill>
                  <a:schemeClr val="tx1"/>
                </a:solidFill>
                <a:effectLst/>
                <a:latin typeface="TH SarabunPSK" pitchFamily="34" charset="-34"/>
                <a:cs typeface="TH SarabunPSK" pitchFamily="34" charset="-34"/>
              </a:rPr>
              <a:t>Ms. CHOMPUNUT SONGKHAO</a:t>
            </a:r>
          </a:p>
          <a:p>
            <a:pPr algn="l">
              <a:spcBef>
                <a:spcPts val="0"/>
              </a:spcBef>
              <a:defRPr/>
            </a:pPr>
            <a:r>
              <a:rPr lang="en-US" b="1" dirty="0" smtClean="0">
                <a:solidFill>
                  <a:schemeClr val="tx1"/>
                </a:solidFill>
                <a:effectLst/>
                <a:latin typeface="TH SarabunPSK" pitchFamily="34" charset="-34"/>
                <a:cs typeface="TH SarabunPSK" pitchFamily="34" charset="-34"/>
              </a:rPr>
              <a:t>Policy and Strategy Section</a:t>
            </a:r>
          </a:p>
          <a:p>
            <a:pPr algn="l">
              <a:spcBef>
                <a:spcPts val="0"/>
              </a:spcBef>
              <a:defRPr/>
            </a:pPr>
            <a:r>
              <a:rPr lang="en-US" b="1" dirty="0" smtClean="0">
                <a:solidFill>
                  <a:schemeClr val="tx1"/>
                </a:solidFill>
                <a:effectLst/>
                <a:latin typeface="TH SarabunPSK" pitchFamily="34" charset="-34"/>
                <a:cs typeface="TH SarabunPSK" pitchFamily="34" charset="-34"/>
              </a:rPr>
              <a:t>Climate Change Management and Coordination Division  </a:t>
            </a:r>
          </a:p>
          <a:p>
            <a:pPr algn="l">
              <a:spcBef>
                <a:spcPts val="0"/>
              </a:spcBef>
              <a:defRPr/>
            </a:pPr>
            <a:r>
              <a:rPr lang="en-US" sz="2800" b="1" dirty="0" smtClean="0">
                <a:solidFill>
                  <a:schemeClr val="tx1"/>
                </a:solidFill>
                <a:effectLst/>
                <a:latin typeface="TH SarabunPSK" pitchFamily="34" charset="-34"/>
                <a:cs typeface="TH SarabunPSK" pitchFamily="34" charset="-34"/>
              </a:rPr>
              <a:t>Office </a:t>
            </a:r>
            <a:r>
              <a:rPr lang="en-US" sz="2800" b="1" dirty="0">
                <a:solidFill>
                  <a:schemeClr val="tx1"/>
                </a:solidFill>
                <a:effectLst/>
                <a:latin typeface="TH SarabunPSK" pitchFamily="34" charset="-34"/>
                <a:cs typeface="TH SarabunPSK" pitchFamily="34" charset="-34"/>
              </a:rPr>
              <a:t>of Natural Resources and Environmental Policy and </a:t>
            </a:r>
            <a:r>
              <a:rPr lang="en-US" sz="2800" b="1" dirty="0" smtClean="0">
                <a:solidFill>
                  <a:schemeClr val="tx1"/>
                </a:solidFill>
                <a:effectLst/>
                <a:latin typeface="TH SarabunPSK" pitchFamily="34" charset="-34"/>
                <a:cs typeface="TH SarabunPSK" pitchFamily="34" charset="-34"/>
              </a:rPr>
              <a:t>Planning</a:t>
            </a:r>
          </a:p>
        </p:txBody>
      </p:sp>
      <p:pic>
        <p:nvPicPr>
          <p:cNvPr id="11" name="Picture 10" descr="\\Kittisak-pc\ยุ้ย\ONEP-blue.gif"/>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Lst>
          </a:blip>
          <a:srcRect/>
          <a:stretch>
            <a:fillRect/>
          </a:stretch>
        </p:blipFill>
        <p:spPr bwMode="auto">
          <a:xfrm>
            <a:off x="7380312" y="4712456"/>
            <a:ext cx="1682130" cy="1524856"/>
          </a:xfrm>
          <a:prstGeom prst="rect">
            <a:avLst/>
          </a:prstGeom>
          <a:noFill/>
        </p:spPr>
      </p:pic>
      <p:sp>
        <p:nvSpPr>
          <p:cNvPr id="2" name="Title 1"/>
          <p:cNvSpPr>
            <a:spLocks noGrp="1"/>
          </p:cNvSpPr>
          <p:nvPr>
            <p:ph type="ctrTitle"/>
          </p:nvPr>
        </p:nvSpPr>
        <p:spPr>
          <a:xfrm>
            <a:off x="14990" y="2708920"/>
            <a:ext cx="9107488" cy="1656184"/>
          </a:xfrm>
        </p:spPr>
        <p:txBody>
          <a:bodyPr>
            <a:noAutofit/>
          </a:bodyPr>
          <a:lstStyle/>
          <a:p>
            <a:pPr algn="ctr">
              <a:defRPr/>
            </a:pPr>
            <a:r>
              <a:rPr lang="en-US" sz="5400" b="1" dirty="0" smtClean="0">
                <a:ln>
                  <a:solidFill>
                    <a:sysClr val="windowText" lastClr="000000"/>
                  </a:solidFill>
                </a:ln>
                <a:solidFill>
                  <a:sysClr val="windowText" lastClr="000000"/>
                </a:solidFill>
                <a:latin typeface="TH SarabunPSK" pitchFamily="34" charset="-34"/>
                <a:cs typeface="TH SarabunPSK" pitchFamily="34" charset="-34"/>
              </a:rPr>
              <a:t>The 1</a:t>
            </a:r>
            <a:r>
              <a:rPr lang="en-US" sz="5400" b="1" baseline="40000" dirty="0" smtClean="0">
                <a:ln>
                  <a:solidFill>
                    <a:sysClr val="windowText" lastClr="000000"/>
                  </a:solidFill>
                </a:ln>
                <a:solidFill>
                  <a:sysClr val="windowText" lastClr="000000"/>
                </a:solidFill>
                <a:latin typeface="TH SarabunPSK" pitchFamily="34" charset="-34"/>
                <a:cs typeface="TH SarabunPSK" pitchFamily="34" charset="-34"/>
              </a:rPr>
              <a:t>st</a:t>
            </a:r>
            <a:r>
              <a:rPr lang="en-US" sz="5400" b="1" dirty="0" smtClean="0">
                <a:ln>
                  <a:solidFill>
                    <a:sysClr val="windowText" lastClr="000000"/>
                  </a:solidFill>
                </a:ln>
                <a:solidFill>
                  <a:sysClr val="windowText" lastClr="000000"/>
                </a:solidFill>
                <a:latin typeface="TH SarabunPSK" pitchFamily="34" charset="-34"/>
                <a:cs typeface="TH SarabunPSK" pitchFamily="34" charset="-34"/>
              </a:rPr>
              <a:t> Draft of</a:t>
            </a:r>
            <a:br>
              <a:rPr lang="en-US" sz="5400" b="1" dirty="0" smtClean="0">
                <a:ln>
                  <a:solidFill>
                    <a:sysClr val="windowText" lastClr="000000"/>
                  </a:solidFill>
                </a:ln>
                <a:solidFill>
                  <a:sysClr val="windowText" lastClr="000000"/>
                </a:solidFill>
                <a:latin typeface="TH SarabunPSK" pitchFamily="34" charset="-34"/>
                <a:cs typeface="TH SarabunPSK" pitchFamily="34" charset="-34"/>
              </a:rPr>
            </a:br>
            <a:r>
              <a:rPr lang="en-US" sz="5400" b="1" dirty="0" smtClean="0">
                <a:ln>
                  <a:solidFill>
                    <a:sysClr val="windowText" lastClr="000000"/>
                  </a:solidFill>
                </a:ln>
                <a:solidFill>
                  <a:sysClr val="windowText" lastClr="000000"/>
                </a:solidFill>
                <a:latin typeface="TH SarabunPSK" pitchFamily="34" charset="-34"/>
                <a:cs typeface="TH SarabunPSK" pitchFamily="34" charset="-34"/>
              </a:rPr>
              <a:t>Thailand National Adaptation Plan</a:t>
            </a:r>
            <a:endParaRPr lang="th-TH" sz="5400" b="1" dirty="0">
              <a:ln>
                <a:solidFill>
                  <a:sysClr val="windowText" lastClr="000000"/>
                </a:solidFill>
              </a:ln>
              <a:solidFill>
                <a:sysClr val="windowText" lastClr="000000"/>
              </a:solidFill>
              <a:latin typeface="TH SarabunPSK" pitchFamily="34" charset="-34"/>
              <a:cs typeface="TH SarabunPSK" pitchFamily="34" charset="-34"/>
            </a:endParaRPr>
          </a:p>
        </p:txBody>
      </p:sp>
      <p:pic>
        <p:nvPicPr>
          <p:cNvPr id="5" name="Picture 4" descr="http://blog.lenddo.com/wp-content/uploads/2012/04/shutterstock_80404600.jpg"/>
          <p:cNvPicPr>
            <a:picLocks noChangeAspect="1" noChangeArrowheads="1"/>
          </p:cNvPicPr>
          <p:nvPr/>
        </p:nvPicPr>
        <p:blipFill>
          <a:blip r:embed="rId4" cstate="print"/>
          <a:srcRect/>
          <a:stretch>
            <a:fillRect/>
          </a:stretch>
        </p:blipFill>
        <p:spPr bwMode="auto">
          <a:xfrm>
            <a:off x="142844" y="402162"/>
            <a:ext cx="2398712"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oup 14"/>
          <p:cNvGrpSpPr>
            <a:grpSpLocks/>
          </p:cNvGrpSpPr>
          <p:nvPr/>
        </p:nvGrpSpPr>
        <p:grpSpPr bwMode="auto">
          <a:xfrm>
            <a:off x="1584294" y="889521"/>
            <a:ext cx="2384425" cy="1592262"/>
            <a:chOff x="1611311" y="3501008"/>
            <a:chExt cx="2384625" cy="1591075"/>
          </a:xfrm>
        </p:grpSpPr>
        <p:pic>
          <p:nvPicPr>
            <p:cNvPr id="7" name="Picture 6" descr="เผยอีก 41 ปีข้างหน้าพื้นที่ชายฝั่งทะเล แถบ กทม.-จว. 3 สมุทร เจอภัยน้ำท่วม"/>
            <p:cNvPicPr>
              <a:picLocks noChangeAspect="1" noChangeArrowheads="1"/>
            </p:cNvPicPr>
            <p:nvPr/>
          </p:nvPicPr>
          <p:blipFill>
            <a:blip r:embed="rId5" cstate="print"/>
            <a:srcRect l="10310" r="3566" b="13805"/>
            <a:stretch>
              <a:fillRect/>
            </a:stretch>
          </p:blipFill>
          <p:spPr bwMode="auto">
            <a:xfrm>
              <a:off x="1611311" y="3501008"/>
              <a:ext cx="2384625" cy="1591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10"/>
            <p:cNvSpPr txBox="1">
              <a:spLocks noChangeArrowheads="1"/>
            </p:cNvSpPr>
            <p:nvPr/>
          </p:nvSpPr>
          <p:spPr bwMode="auto">
            <a:xfrm>
              <a:off x="1707213" y="3553271"/>
              <a:ext cx="992579" cy="307777"/>
            </a:xfrm>
            <a:prstGeom prst="rect">
              <a:avLst/>
            </a:prstGeom>
            <a:noFill/>
            <a:ln w="9525">
              <a:noFill/>
              <a:miter lim="800000"/>
              <a:headEnd/>
              <a:tailEnd/>
            </a:ln>
          </p:spPr>
          <p:txBody>
            <a:bodyPr wrap="none">
              <a:spAutoFit/>
            </a:bodyPr>
            <a:lstStyle/>
            <a:p>
              <a:r>
                <a:rPr lang="en-US" sz="1400">
                  <a:latin typeface="Browallia New" pitchFamily="34" charset="-34"/>
                  <a:cs typeface="Browallia New" pitchFamily="34" charset="-34"/>
                </a:rPr>
                <a:t>Sea Level Rise</a:t>
              </a:r>
              <a:endParaRPr lang="th-TH" sz="1400">
                <a:latin typeface="Browallia New" pitchFamily="34" charset="-34"/>
                <a:cs typeface="Browallia New" pitchFamily="34" charset="-34"/>
              </a:endParaRPr>
            </a:p>
          </p:txBody>
        </p:sp>
      </p:grpSp>
      <p:grpSp>
        <p:nvGrpSpPr>
          <p:cNvPr id="9" name="Group 15"/>
          <p:cNvGrpSpPr>
            <a:grpSpLocks/>
          </p:cNvGrpSpPr>
          <p:nvPr/>
        </p:nvGrpSpPr>
        <p:grpSpPr bwMode="auto">
          <a:xfrm>
            <a:off x="6500826" y="402162"/>
            <a:ext cx="2408237" cy="1592263"/>
            <a:chOff x="6576485" y="2442329"/>
            <a:chExt cx="2408641" cy="1591782"/>
          </a:xfrm>
        </p:grpSpPr>
        <p:pic>
          <p:nvPicPr>
            <p:cNvPr id="10" name="Picture 16" descr="http://media.treehugger.com/assets/images/2012/01/billion_dollar_weather_events.jpg.492x0_q85_crop-smart.jpg"/>
            <p:cNvPicPr>
              <a:picLocks noChangeAspect="1" noChangeArrowheads="1"/>
            </p:cNvPicPr>
            <p:nvPr/>
          </p:nvPicPr>
          <p:blipFill>
            <a:blip r:embed="rId6" cstate="print"/>
            <a:srcRect b="6297"/>
            <a:stretch>
              <a:fillRect/>
            </a:stretch>
          </p:blipFill>
          <p:spPr bwMode="auto">
            <a:xfrm>
              <a:off x="6576485" y="2442329"/>
              <a:ext cx="2408641" cy="1591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2"/>
            <p:cNvSpPr txBox="1">
              <a:spLocks noChangeArrowheads="1"/>
            </p:cNvSpPr>
            <p:nvPr/>
          </p:nvSpPr>
          <p:spPr bwMode="auto">
            <a:xfrm>
              <a:off x="7442046" y="2492896"/>
              <a:ext cx="1507144" cy="307777"/>
            </a:xfrm>
            <a:prstGeom prst="rect">
              <a:avLst/>
            </a:prstGeom>
            <a:noFill/>
            <a:ln w="9525">
              <a:noFill/>
              <a:miter lim="800000"/>
              <a:headEnd/>
              <a:tailEnd/>
            </a:ln>
          </p:spPr>
          <p:txBody>
            <a:bodyPr wrap="none">
              <a:spAutoFit/>
            </a:bodyPr>
            <a:lstStyle/>
            <a:p>
              <a:r>
                <a:rPr lang="en-US" sz="1400" dirty="0">
                  <a:solidFill>
                    <a:schemeClr val="bg1"/>
                  </a:solidFill>
                  <a:latin typeface="Browallia New" pitchFamily="34" charset="-34"/>
                  <a:cs typeface="Browallia New" pitchFamily="34" charset="-34"/>
                </a:rPr>
                <a:t>Extreme Weather Events</a:t>
              </a:r>
              <a:endParaRPr lang="th-TH" sz="1400" dirty="0">
                <a:solidFill>
                  <a:schemeClr val="bg1"/>
                </a:solidFill>
                <a:latin typeface="Browallia New" pitchFamily="34" charset="-34"/>
                <a:cs typeface="Browallia New" pitchFamily="34" charset="-34"/>
              </a:endParaRPr>
            </a:p>
          </p:txBody>
        </p:sp>
      </p:grpSp>
      <p:grpSp>
        <p:nvGrpSpPr>
          <p:cNvPr id="13" name="Group 20"/>
          <p:cNvGrpSpPr>
            <a:grpSpLocks/>
          </p:cNvGrpSpPr>
          <p:nvPr/>
        </p:nvGrpSpPr>
        <p:grpSpPr bwMode="auto">
          <a:xfrm>
            <a:off x="5119656" y="900633"/>
            <a:ext cx="2390775" cy="1592263"/>
            <a:chOff x="5147383" y="3510947"/>
            <a:chExt cx="2389319" cy="1592675"/>
          </a:xfrm>
        </p:grpSpPr>
        <p:pic>
          <p:nvPicPr>
            <p:cNvPr id="14" name="Picture 23" descr="http://www.climateshowcase.com/wp-content/uploads/2011/12/Discussion-of-the-Effects-of-Climate-Change1.jpg"/>
            <p:cNvPicPr>
              <a:picLocks noChangeAspect="1" noChangeArrowheads="1"/>
            </p:cNvPicPr>
            <p:nvPr/>
          </p:nvPicPr>
          <p:blipFill>
            <a:blip r:embed="rId7" cstate="print"/>
            <a:srcRect t="-2" b="15086"/>
            <a:stretch>
              <a:fillRect/>
            </a:stretch>
          </p:blipFill>
          <p:spPr bwMode="auto">
            <a:xfrm>
              <a:off x="5147383" y="3510947"/>
              <a:ext cx="2389319" cy="159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8"/>
            <p:cNvSpPr txBox="1">
              <a:spLocks noChangeArrowheads="1"/>
            </p:cNvSpPr>
            <p:nvPr/>
          </p:nvSpPr>
          <p:spPr bwMode="auto">
            <a:xfrm>
              <a:off x="6804248" y="4754828"/>
              <a:ext cx="641522" cy="307777"/>
            </a:xfrm>
            <a:prstGeom prst="rect">
              <a:avLst/>
            </a:prstGeom>
            <a:noFill/>
            <a:ln w="9525">
              <a:noFill/>
              <a:miter lim="800000"/>
              <a:headEnd/>
              <a:tailEnd/>
            </a:ln>
          </p:spPr>
          <p:txBody>
            <a:bodyPr wrap="none">
              <a:spAutoFit/>
            </a:bodyPr>
            <a:lstStyle/>
            <a:p>
              <a:r>
                <a:rPr lang="en-US" sz="1400" b="1">
                  <a:solidFill>
                    <a:schemeClr val="bg1"/>
                  </a:solidFill>
                  <a:latin typeface="Browallia New" pitchFamily="34" charset="-34"/>
                  <a:cs typeface="Browallia New" pitchFamily="34" charset="-34"/>
                </a:rPr>
                <a:t>Drought</a:t>
              </a:r>
              <a:endParaRPr lang="th-TH" sz="1400" b="1">
                <a:solidFill>
                  <a:schemeClr val="bg1"/>
                </a:solidFill>
                <a:latin typeface="Browallia New" pitchFamily="34" charset="-34"/>
                <a:cs typeface="Browallia New" pitchFamily="34" charset="-34"/>
              </a:endParaRPr>
            </a:p>
          </p:txBody>
        </p:sp>
      </p:grpSp>
      <p:grpSp>
        <p:nvGrpSpPr>
          <p:cNvPr id="16" name="Group 24"/>
          <p:cNvGrpSpPr>
            <a:grpSpLocks/>
          </p:cNvGrpSpPr>
          <p:nvPr/>
        </p:nvGrpSpPr>
        <p:grpSpPr bwMode="auto">
          <a:xfrm>
            <a:off x="3286116" y="402162"/>
            <a:ext cx="2389187" cy="1592263"/>
            <a:chOff x="3375904" y="2448714"/>
            <a:chExt cx="2389320" cy="1591782"/>
          </a:xfrm>
        </p:grpSpPr>
        <p:pic>
          <p:nvPicPr>
            <p:cNvPr id="17" name="Picture 14"/>
            <p:cNvPicPr>
              <a:picLocks noChangeAspect="1" noChangeArrowheads="1"/>
            </p:cNvPicPr>
            <p:nvPr/>
          </p:nvPicPr>
          <p:blipFill>
            <a:blip r:embed="rId8" cstate="print"/>
            <a:srcRect l="12987" b="3383"/>
            <a:stretch>
              <a:fillRect/>
            </a:stretch>
          </p:blipFill>
          <p:spPr bwMode="auto">
            <a:xfrm>
              <a:off x="3375904" y="2448714"/>
              <a:ext cx="2389320" cy="1591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39"/>
            <p:cNvSpPr txBox="1">
              <a:spLocks noChangeArrowheads="1"/>
            </p:cNvSpPr>
            <p:nvPr/>
          </p:nvSpPr>
          <p:spPr bwMode="auto">
            <a:xfrm>
              <a:off x="5147383" y="3707159"/>
              <a:ext cx="615874" cy="307777"/>
            </a:xfrm>
            <a:prstGeom prst="rect">
              <a:avLst/>
            </a:prstGeom>
            <a:noFill/>
            <a:ln w="9525">
              <a:noFill/>
              <a:miter lim="800000"/>
              <a:headEnd/>
              <a:tailEnd/>
            </a:ln>
          </p:spPr>
          <p:txBody>
            <a:bodyPr wrap="none">
              <a:spAutoFit/>
            </a:bodyPr>
            <a:lstStyle/>
            <a:p>
              <a:r>
                <a:rPr lang="en-US" sz="1400">
                  <a:solidFill>
                    <a:schemeClr val="bg1"/>
                  </a:solidFill>
                  <a:latin typeface="Browallia New" pitchFamily="34" charset="-34"/>
                  <a:cs typeface="Browallia New" pitchFamily="34" charset="-34"/>
                </a:rPr>
                <a:t>Disaster</a:t>
              </a:r>
              <a:endParaRPr lang="th-TH" sz="1400">
                <a:solidFill>
                  <a:schemeClr val="bg1"/>
                </a:solidFill>
                <a:latin typeface="Browallia New" pitchFamily="34" charset="-34"/>
                <a:cs typeface="Browallia New" pitchFamily="34" charset="-34"/>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b="1" dirty="0">
                <a:latin typeface="TH SarabunPSK" panose="020B0500040200020003" pitchFamily="34" charset="-34"/>
                <a:cs typeface="TH SarabunPSK" panose="020B0500040200020003" pitchFamily="34" charset="-34"/>
              </a:rPr>
              <a:t>Strategy </a:t>
            </a:r>
            <a:r>
              <a:rPr lang="en-US" b="1" dirty="0" smtClean="0">
                <a:latin typeface="TH SarabunPSK" panose="020B0500040200020003" pitchFamily="34" charset="-34"/>
                <a:cs typeface="TH SarabunPSK" panose="020B0500040200020003" pitchFamily="34" charset="-34"/>
              </a:rPr>
              <a:t>4: </a:t>
            </a:r>
            <a:r>
              <a:rPr lang="en-US" b="1" dirty="0">
                <a:latin typeface="TH SarabunPSK" panose="020B0500040200020003" pitchFamily="34" charset="-34"/>
                <a:cs typeface="TH SarabunPSK" panose="020B0500040200020003" pitchFamily="34" charset="-34"/>
              </a:rPr>
              <a:t>Public health management</a:t>
            </a:r>
            <a:endParaRPr lang="th-TH" b="1" dirty="0">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0" y="1124744"/>
            <a:ext cx="9144000" cy="5400600"/>
          </a:xfrm>
          <a:solidFill>
            <a:schemeClr val="accent4">
              <a:lumMod val="40000"/>
              <a:lumOff val="60000"/>
            </a:schemeClr>
          </a:solidFill>
        </p:spPr>
        <p:txBody>
          <a:bodyPr>
            <a:noAutofit/>
          </a:bodyPr>
          <a:lstStyle/>
          <a:p>
            <a:pPr marL="0" indent="0">
              <a:buNone/>
            </a:pPr>
            <a:r>
              <a:rPr lang="en-US" sz="2800" b="1" dirty="0">
                <a:latin typeface="TH SarabunPSK" panose="020B0500040200020003" pitchFamily="34" charset="-34"/>
                <a:cs typeface="TH SarabunPSK" panose="020B0500040200020003" pitchFamily="34" charset="-34"/>
              </a:rPr>
              <a:t>Work plan 4.1: The development of surveillance mechanism and climate-related disease </a:t>
            </a:r>
            <a:r>
              <a:rPr lang="en-US" sz="2800" b="1" dirty="0" smtClean="0">
                <a:latin typeface="TH SarabunPSK" panose="020B0500040200020003" pitchFamily="34" charset="-34"/>
                <a:cs typeface="TH SarabunPSK" panose="020B0500040200020003" pitchFamily="34" charset="-34"/>
              </a:rPr>
              <a:t>prevention</a:t>
            </a:r>
            <a:endParaRPr lang="th-TH" sz="2800" b="1" dirty="0" smtClean="0">
              <a:latin typeface="TH SarabunPSK" panose="020B0500040200020003" pitchFamily="34" charset="-34"/>
              <a:cs typeface="TH SarabunPSK" panose="020B0500040200020003" pitchFamily="34" charset="-34"/>
            </a:endParaRPr>
          </a:p>
          <a:p>
            <a:pPr marL="361950" indent="-180975"/>
            <a:r>
              <a:rPr lang="en-US" sz="2400" b="1" dirty="0" smtClean="0">
                <a:latin typeface="TH SarabunPSK" panose="020B0500040200020003" pitchFamily="34" charset="-34"/>
                <a:cs typeface="TH SarabunPSK" panose="020B0500040200020003" pitchFamily="34" charset="-34"/>
              </a:rPr>
              <a:t>develop </a:t>
            </a:r>
            <a:r>
              <a:rPr lang="en-US" sz="2400" b="1" dirty="0">
                <a:latin typeface="TH SarabunPSK" panose="020B0500040200020003" pitchFamily="34" charset="-34"/>
                <a:cs typeface="TH SarabunPSK" panose="020B0500040200020003" pitchFamily="34" charset="-34"/>
              </a:rPr>
              <a:t>the network of early warning and surveillance in risk areas and population</a:t>
            </a:r>
          </a:p>
          <a:p>
            <a:pPr marL="361950" indent="-180975"/>
            <a:r>
              <a:rPr lang="en-US" sz="2400" b="1" dirty="0" smtClean="0">
                <a:latin typeface="TH SarabunPSK" panose="020B0500040200020003" pitchFamily="34" charset="-34"/>
                <a:cs typeface="TH SarabunPSK" panose="020B0500040200020003" pitchFamily="34" charset="-34"/>
              </a:rPr>
              <a:t>improve </a:t>
            </a:r>
            <a:r>
              <a:rPr lang="en-US" sz="2400" b="1" dirty="0">
                <a:latin typeface="TH SarabunPSK" panose="020B0500040200020003" pitchFamily="34" charset="-34"/>
                <a:cs typeface="TH SarabunPSK" panose="020B0500040200020003" pitchFamily="34" charset="-34"/>
              </a:rPr>
              <a:t>health insurance systems to cover </a:t>
            </a:r>
            <a:r>
              <a:rPr lang="en-US" sz="2400" b="1" dirty="0" smtClean="0">
                <a:latin typeface="TH SarabunPSK" panose="020B0500040200020003" pitchFamily="34" charset="-34"/>
                <a:cs typeface="TH SarabunPSK" panose="020B0500040200020003" pitchFamily="34" charset="-34"/>
              </a:rPr>
              <a:t>climate-risk/vulnerable </a:t>
            </a:r>
            <a:r>
              <a:rPr lang="en-US" sz="2400" b="1" dirty="0">
                <a:latin typeface="TH SarabunPSK" panose="020B0500040200020003" pitchFamily="34" charset="-34"/>
                <a:cs typeface="TH SarabunPSK" panose="020B0500040200020003" pitchFamily="34" charset="-34"/>
              </a:rPr>
              <a:t>population</a:t>
            </a:r>
          </a:p>
          <a:p>
            <a:pPr marL="361950" indent="-180975"/>
            <a:r>
              <a:rPr lang="en-US" sz="2400" b="1" dirty="0" smtClean="0">
                <a:latin typeface="TH SarabunPSK" panose="020B0500040200020003" pitchFamily="34" charset="-34"/>
                <a:cs typeface="TH SarabunPSK" panose="020B0500040200020003" pitchFamily="34" charset="-34"/>
              </a:rPr>
              <a:t>develop </a:t>
            </a:r>
            <a:r>
              <a:rPr lang="en-US" sz="2400" b="1" dirty="0">
                <a:latin typeface="TH SarabunPSK" panose="020B0500040200020003" pitchFamily="34" charset="-34"/>
                <a:cs typeface="TH SarabunPSK" panose="020B0500040200020003" pitchFamily="34" charset="-34"/>
              </a:rPr>
              <a:t>prototype communities in risk </a:t>
            </a:r>
            <a:r>
              <a:rPr lang="en-US" sz="2400" b="1" dirty="0" smtClean="0">
                <a:latin typeface="TH SarabunPSK" panose="020B0500040200020003" pitchFamily="34" charset="-34"/>
                <a:cs typeface="TH SarabunPSK" panose="020B0500040200020003" pitchFamily="34" charset="-34"/>
              </a:rPr>
              <a:t>areas</a:t>
            </a:r>
            <a:r>
              <a:rPr lang="th-TH" sz="2400" b="1" dirty="0" smtClean="0">
                <a:latin typeface="TH SarabunPSK" panose="020B0500040200020003" pitchFamily="34" charset="-34"/>
                <a:cs typeface="TH SarabunPSK" panose="020B0500040200020003" pitchFamily="34" charset="-34"/>
              </a:rPr>
              <a:t> </a:t>
            </a:r>
          </a:p>
          <a:p>
            <a:pPr marL="0" indent="0">
              <a:buNone/>
            </a:pPr>
            <a:r>
              <a:rPr lang="en-US" sz="2800" b="1" dirty="0" smtClean="0">
                <a:latin typeface="TH SarabunPSK" panose="020B0500040200020003" pitchFamily="34" charset="-34"/>
                <a:cs typeface="TH SarabunPSK" panose="020B0500040200020003" pitchFamily="34" charset="-34"/>
              </a:rPr>
              <a:t>Work plan 4.2: The development of public health system capacity and the promotion of the public's accessibility to quality public health services</a:t>
            </a:r>
          </a:p>
          <a:p>
            <a:pPr marL="361950" indent="-180975"/>
            <a:r>
              <a:rPr lang="en-US" sz="2400" b="1" dirty="0" smtClean="0">
                <a:latin typeface="TH SarabunPSK" panose="020B0500040200020003" pitchFamily="34" charset="-34"/>
                <a:cs typeface="TH SarabunPSK" panose="020B0500040200020003" pitchFamily="34" charset="-34"/>
              </a:rPr>
              <a:t>promote </a:t>
            </a:r>
            <a:r>
              <a:rPr lang="en-US" sz="2400" b="1" dirty="0">
                <a:latin typeface="TH SarabunPSK" panose="020B0500040200020003" pitchFamily="34" charset="-34"/>
                <a:cs typeface="TH SarabunPSK" panose="020B0500040200020003" pitchFamily="34" charset="-34"/>
              </a:rPr>
              <a:t>the roles and the capacities of public health personnel at all levels to address climate change in a proactive manner</a:t>
            </a:r>
          </a:p>
          <a:p>
            <a:pPr marL="361950" indent="-180975"/>
            <a:r>
              <a:rPr lang="en-US" sz="2400" b="1" dirty="0" smtClean="0">
                <a:latin typeface="TH SarabunPSK" panose="020B0500040200020003" pitchFamily="34" charset="-34"/>
                <a:cs typeface="TH SarabunPSK" panose="020B0500040200020003" pitchFamily="34" charset="-34"/>
              </a:rPr>
              <a:t>develop </a:t>
            </a:r>
            <a:r>
              <a:rPr lang="en-US" sz="2400" b="1" dirty="0">
                <a:latin typeface="TH SarabunPSK" panose="020B0500040200020003" pitchFamily="34" charset="-34"/>
                <a:cs typeface="TH SarabunPSK" panose="020B0500040200020003" pitchFamily="34" charset="-34"/>
              </a:rPr>
              <a:t>climate-related health database and information technology at national level</a:t>
            </a:r>
          </a:p>
          <a:p>
            <a:pPr marL="361950" indent="-180975"/>
            <a:r>
              <a:rPr lang="en-US" sz="2400" b="1" dirty="0" smtClean="0">
                <a:latin typeface="TH SarabunPSK" panose="020B0500040200020003" pitchFamily="34" charset="-34"/>
                <a:cs typeface="TH SarabunPSK" panose="020B0500040200020003" pitchFamily="34" charset="-34"/>
              </a:rPr>
              <a:t>develop </a:t>
            </a:r>
            <a:r>
              <a:rPr lang="en-US" sz="2400" b="1" dirty="0">
                <a:latin typeface="TH SarabunPSK" panose="020B0500040200020003" pitchFamily="34" charset="-34"/>
                <a:cs typeface="TH SarabunPSK" panose="020B0500040200020003" pitchFamily="34" charset="-34"/>
              </a:rPr>
              <a:t>collaborative </a:t>
            </a:r>
            <a:r>
              <a:rPr lang="en-US" sz="2400" b="1" dirty="0" smtClean="0">
                <a:latin typeface="TH SarabunPSK" panose="020B0500040200020003" pitchFamily="34" charset="-34"/>
                <a:cs typeface="TH SarabunPSK" panose="020B0500040200020003" pitchFamily="34" charset="-34"/>
              </a:rPr>
              <a:t>mechanism </a:t>
            </a:r>
            <a:r>
              <a:rPr lang="en-US" sz="2400" b="1" dirty="0">
                <a:latin typeface="TH SarabunPSK" panose="020B0500040200020003" pitchFamily="34" charset="-34"/>
                <a:cs typeface="TH SarabunPSK" panose="020B0500040200020003" pitchFamily="34" charset="-34"/>
              </a:rPr>
              <a:t>in all sectors both within and without the public health </a:t>
            </a:r>
            <a:r>
              <a:rPr lang="en-US" sz="2400" b="1" dirty="0" smtClean="0">
                <a:latin typeface="TH SarabunPSK" panose="020B0500040200020003" pitchFamily="34" charset="-34"/>
                <a:cs typeface="TH SarabunPSK" panose="020B0500040200020003" pitchFamily="34" charset="-34"/>
              </a:rPr>
              <a:t>circle</a:t>
            </a:r>
            <a:r>
              <a:rPr lang="th-TH" sz="2400" b="1" dirty="0" smtClean="0">
                <a:latin typeface="TH SarabunPSK" panose="020B0500040200020003" pitchFamily="34" charset="-34"/>
                <a:cs typeface="TH SarabunPSK" panose="020B0500040200020003" pitchFamily="34" charset="-34"/>
              </a:rPr>
              <a:t> </a:t>
            </a:r>
            <a:endParaRPr lang="en-US" sz="2400" b="1" dirty="0">
              <a:latin typeface="TH SarabunPSK" panose="020B0500040200020003" pitchFamily="34" charset="-34"/>
              <a:cs typeface="TH SarabunPSK" panose="020B0500040200020003" pitchFamily="34" charset="-34"/>
            </a:endParaRPr>
          </a:p>
          <a:p>
            <a:pPr marL="360363" lvl="0" indent="0">
              <a:buNone/>
            </a:pPr>
            <a:endParaRPr lang="en-US" sz="2150" b="1" dirty="0">
              <a:latin typeface="TH SarabunPSK" panose="020B0500040200020003" pitchFamily="34" charset="-34"/>
              <a:cs typeface="TH SarabunPSK" panose="020B0500040200020003" pitchFamily="34" charset="-34"/>
            </a:endParaRPr>
          </a:p>
          <a:p>
            <a:pPr>
              <a:buNone/>
            </a:pPr>
            <a:endParaRPr lang="th-TH" sz="2150" b="1" dirty="0">
              <a:latin typeface="TH SarabunPSK" panose="020B0500040200020003" pitchFamily="34" charset="-34"/>
              <a:cs typeface="TH SarabunPSK" panose="020B0500040200020003" pitchFamily="34" charset="-34"/>
            </a:endParaRPr>
          </a:p>
        </p:txBody>
      </p:sp>
      <p:sp>
        <p:nvSpPr>
          <p:cNvPr id="4" name="Date Placeholder 3"/>
          <p:cNvSpPr>
            <a:spLocks noGrp="1"/>
          </p:cNvSpPr>
          <p:nvPr>
            <p:ph type="dt" sz="half" idx="10"/>
          </p:nvPr>
        </p:nvSpPr>
        <p:spPr/>
        <p:txBody>
          <a:bodyPr/>
          <a:lstStyle/>
          <a:p>
            <a:pPr>
              <a:defRPr/>
            </a:pPr>
            <a:fld id="{4276CDCB-7C62-4C95-BDF8-0D94A716E161}" type="datetime1">
              <a:rPr lang="th-TH" smtClean="0">
                <a:latin typeface="TH SarabunPSK" panose="020B0500040200020003" pitchFamily="34" charset="-34"/>
                <a:cs typeface="TH SarabunPSK" panose="020B0500040200020003" pitchFamily="34" charset="-34"/>
              </a:rPr>
              <a:pPr>
                <a:defRPr/>
              </a:pPr>
              <a:t>15/05/60</a:t>
            </a:fld>
            <a:endParaRPr lang="th-TH">
              <a:latin typeface="TH SarabunPSK" panose="020B0500040200020003" pitchFamily="34" charset="-34"/>
              <a:cs typeface="TH SarabunPSK" panose="020B0500040200020003"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mtClean="0">
                <a:latin typeface="TH SarabunPSK" panose="020B0500040200020003" pitchFamily="34" charset="-34"/>
                <a:cs typeface="TH SarabunPSK" panose="020B0500040200020003" pitchFamily="34" charset="-34"/>
              </a:rPr>
              <a:pPr>
                <a:defRPr/>
              </a:pPr>
              <a:t>10</a:t>
            </a:fld>
            <a:endParaRPr lang="th-TH">
              <a:latin typeface="TH SarabunPSK" panose="020B0500040200020003" pitchFamily="34" charset="-34"/>
              <a:cs typeface="TH SarabunPSK" panose="020B0500040200020003" pitchFamily="34" charset="-34"/>
            </a:endParaRPr>
          </a:p>
        </p:txBody>
      </p:sp>
      <p:cxnSp>
        <p:nvCxnSpPr>
          <p:cNvPr id="6" name="Straight Connector 5"/>
          <p:cNvCxnSpPr/>
          <p:nvPr/>
        </p:nvCxnSpPr>
        <p:spPr>
          <a:xfrm>
            <a:off x="0" y="980728"/>
            <a:ext cx="9144000" cy="0"/>
          </a:xfrm>
          <a:prstGeom prst="line">
            <a:avLst/>
          </a:prstGeom>
          <a:ln w="38100">
            <a:solidFill>
              <a:srgbClr val="E955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b="1" dirty="0">
                <a:latin typeface="TH SarabunPSK" panose="020B0500040200020003" pitchFamily="34" charset="-34"/>
                <a:cs typeface="TH SarabunPSK" panose="020B0500040200020003" pitchFamily="34" charset="-34"/>
              </a:rPr>
              <a:t>Strategy </a:t>
            </a:r>
            <a:r>
              <a:rPr lang="en-US" b="1" dirty="0" smtClean="0">
                <a:latin typeface="TH SarabunPSK" panose="020B0500040200020003" pitchFamily="34" charset="-34"/>
                <a:cs typeface="TH SarabunPSK" panose="020B0500040200020003" pitchFamily="34" charset="-34"/>
              </a:rPr>
              <a:t>5: </a:t>
            </a:r>
            <a:r>
              <a:rPr lang="en-US" b="1" dirty="0">
                <a:latin typeface="TH SarabunPSK" panose="020B0500040200020003" pitchFamily="34" charset="-34"/>
                <a:cs typeface="TH SarabunPSK" panose="020B0500040200020003" pitchFamily="34" charset="-34"/>
              </a:rPr>
              <a:t>Natural resource management</a:t>
            </a:r>
            <a:endParaRPr lang="th-TH" b="1" dirty="0">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0" y="1124744"/>
            <a:ext cx="9144000" cy="5580000"/>
          </a:xfrm>
          <a:solidFill>
            <a:schemeClr val="accent3">
              <a:lumMod val="60000"/>
              <a:lumOff val="40000"/>
            </a:schemeClr>
          </a:solidFill>
        </p:spPr>
        <p:txBody>
          <a:bodyPr>
            <a:noAutofit/>
          </a:bodyPr>
          <a:lstStyle/>
          <a:p>
            <a:pPr>
              <a:buNone/>
            </a:pPr>
            <a:r>
              <a:rPr lang="en-US" sz="2550" b="1" spc="-40" dirty="0">
                <a:latin typeface="TH SarabunPSK" panose="020B0500040200020003" pitchFamily="34" charset="-34"/>
                <a:cs typeface="TH SarabunPSK" panose="020B0500040200020003" pitchFamily="34" charset="-34"/>
              </a:rPr>
              <a:t>Work plan 5.1: The preservation and restoration of natural resources and land </a:t>
            </a:r>
            <a:r>
              <a:rPr lang="en-US" sz="2550" b="1" spc="-40" dirty="0" smtClean="0">
                <a:latin typeface="TH SarabunPSK" panose="020B0500040200020003" pitchFamily="34" charset="-34"/>
                <a:cs typeface="TH SarabunPSK" panose="020B0500040200020003" pitchFamily="34" charset="-34"/>
              </a:rPr>
              <a:t>ecosystem</a:t>
            </a:r>
            <a:endParaRPr lang="en-US" sz="2550" b="1" spc="-40" dirty="0">
              <a:latin typeface="TH SarabunPSK" panose="020B0500040200020003" pitchFamily="34" charset="-34"/>
              <a:cs typeface="TH SarabunPSK" panose="020B0500040200020003" pitchFamily="34" charset="-34"/>
            </a:endParaRPr>
          </a:p>
          <a:p>
            <a:pPr marL="361950" indent="-180975"/>
            <a:r>
              <a:rPr lang="en-US" sz="2200" b="1" dirty="0" smtClean="0">
                <a:latin typeface="TH SarabunPSK" panose="020B0500040200020003" pitchFamily="34" charset="-34"/>
                <a:cs typeface="TH SarabunPSK" panose="020B0500040200020003" pitchFamily="34" charset="-34"/>
              </a:rPr>
              <a:t>preserve </a:t>
            </a:r>
            <a:r>
              <a:rPr lang="en-US" sz="2200" b="1" dirty="0">
                <a:latin typeface="TH SarabunPSK" panose="020B0500040200020003" pitchFamily="34" charset="-34"/>
                <a:cs typeface="TH SarabunPSK" panose="020B0500040200020003" pitchFamily="34" charset="-34"/>
              </a:rPr>
              <a:t>and protect conserved forest areas</a:t>
            </a:r>
          </a:p>
          <a:p>
            <a:pPr marL="361950" indent="-180975"/>
            <a:r>
              <a:rPr lang="en-US" sz="2200" b="1" dirty="0" smtClean="0">
                <a:latin typeface="TH SarabunPSK" panose="020B0500040200020003" pitchFamily="34" charset="-34"/>
                <a:cs typeface="TH SarabunPSK" panose="020B0500040200020003" pitchFamily="34" charset="-34"/>
              </a:rPr>
              <a:t>conserve </a:t>
            </a:r>
            <a:r>
              <a:rPr lang="en-US" sz="2200" b="1" dirty="0">
                <a:latin typeface="TH SarabunPSK" panose="020B0500040200020003" pitchFamily="34" charset="-34"/>
                <a:cs typeface="TH SarabunPSK" panose="020B0500040200020003" pitchFamily="34" charset="-34"/>
              </a:rPr>
              <a:t>and restore catchment forest areas that are degraded and invaded in order to create a balance on ecosystem in the catchment areas</a:t>
            </a:r>
          </a:p>
          <a:p>
            <a:pPr marL="361950" indent="-180975"/>
            <a:r>
              <a:rPr lang="en-US" sz="2200" b="1" dirty="0" smtClean="0">
                <a:latin typeface="TH SarabunPSK" panose="020B0500040200020003" pitchFamily="34" charset="-34"/>
                <a:cs typeface="TH SarabunPSK" panose="020B0500040200020003" pitchFamily="34" charset="-34"/>
              </a:rPr>
              <a:t>conserve </a:t>
            </a:r>
            <a:r>
              <a:rPr lang="en-US" sz="2200" b="1" dirty="0">
                <a:latin typeface="TH SarabunPSK" panose="020B0500040200020003" pitchFamily="34" charset="-34"/>
                <a:cs typeface="TH SarabunPSK" panose="020B0500040200020003" pitchFamily="34" charset="-34"/>
              </a:rPr>
              <a:t>high-biodiversity forest areas</a:t>
            </a:r>
          </a:p>
          <a:p>
            <a:pPr marL="361950" indent="-180975"/>
            <a:r>
              <a:rPr lang="en-US" sz="2200" b="1" dirty="0" smtClean="0">
                <a:latin typeface="TH SarabunPSK" panose="020B0500040200020003" pitchFamily="34" charset="-34"/>
                <a:cs typeface="TH SarabunPSK" panose="020B0500040200020003" pitchFamily="34" charset="-34"/>
              </a:rPr>
              <a:t>promote </a:t>
            </a:r>
            <a:r>
              <a:rPr lang="en-US" sz="2200" b="1" dirty="0">
                <a:latin typeface="TH SarabunPSK" panose="020B0500040200020003" pitchFamily="34" charset="-34"/>
                <a:cs typeface="TH SarabunPSK" panose="020B0500040200020003" pitchFamily="34" charset="-34"/>
              </a:rPr>
              <a:t>and bolster reforestation to augment forest areas</a:t>
            </a:r>
          </a:p>
          <a:p>
            <a:pPr marL="361950" indent="-180975"/>
            <a:r>
              <a:rPr lang="en-US" sz="2200" b="1" dirty="0" smtClean="0">
                <a:latin typeface="TH SarabunPSK" panose="020B0500040200020003" pitchFamily="34" charset="-34"/>
                <a:cs typeface="TH SarabunPSK" panose="020B0500040200020003" pitchFamily="34" charset="-34"/>
              </a:rPr>
              <a:t>promote </a:t>
            </a:r>
            <a:r>
              <a:rPr lang="en-US" sz="2200" b="1" dirty="0">
                <a:latin typeface="TH SarabunPSK" panose="020B0500040200020003" pitchFamily="34" charset="-34"/>
                <a:cs typeface="TH SarabunPSK" panose="020B0500040200020003" pitchFamily="34" charset="-34"/>
              </a:rPr>
              <a:t>and develop </a:t>
            </a:r>
            <a:r>
              <a:rPr lang="en-US" sz="2200" b="1" dirty="0" smtClean="0">
                <a:latin typeface="TH SarabunPSK" panose="020B0500040200020003" pitchFamily="34" charset="-34"/>
                <a:cs typeface="TH SarabunPSK" panose="020B0500040200020003" pitchFamily="34" charset="-34"/>
              </a:rPr>
              <a:t>eco-villages</a:t>
            </a:r>
          </a:p>
          <a:p>
            <a:pPr>
              <a:buNone/>
            </a:pPr>
            <a:r>
              <a:rPr lang="en-US" sz="2600" b="1" dirty="0" smtClean="0">
                <a:latin typeface="TH SarabunPSK" panose="020B0500040200020003" pitchFamily="34" charset="-34"/>
                <a:cs typeface="TH SarabunPSK" panose="020B0500040200020003" pitchFamily="34" charset="-34"/>
              </a:rPr>
              <a:t>Work </a:t>
            </a:r>
            <a:r>
              <a:rPr lang="en-US" sz="2600" b="1" dirty="0">
                <a:latin typeface="TH SarabunPSK" panose="020B0500040200020003" pitchFamily="34" charset="-34"/>
                <a:cs typeface="TH SarabunPSK" panose="020B0500040200020003" pitchFamily="34" charset="-34"/>
              </a:rPr>
              <a:t>plan 5.2: The management of marine and coastal </a:t>
            </a:r>
            <a:r>
              <a:rPr lang="en-US" sz="2600" b="1" dirty="0" smtClean="0">
                <a:latin typeface="TH SarabunPSK" panose="020B0500040200020003" pitchFamily="34" charset="-34"/>
                <a:cs typeface="TH SarabunPSK" panose="020B0500040200020003" pitchFamily="34" charset="-34"/>
              </a:rPr>
              <a:t>resources</a:t>
            </a:r>
            <a:r>
              <a:rPr lang="th-TH" sz="2600" b="1" dirty="0" smtClean="0">
                <a:latin typeface="TH SarabunPSK" panose="020B0500040200020003" pitchFamily="34" charset="-34"/>
                <a:cs typeface="TH SarabunPSK" panose="020B0500040200020003" pitchFamily="34" charset="-34"/>
              </a:rPr>
              <a:t> </a:t>
            </a:r>
            <a:endParaRPr lang="en-US" sz="2600" b="1" dirty="0">
              <a:latin typeface="TH SarabunPSK" panose="020B0500040200020003" pitchFamily="34" charset="-34"/>
              <a:cs typeface="TH SarabunPSK" panose="020B0500040200020003" pitchFamily="34" charset="-34"/>
            </a:endParaRPr>
          </a:p>
          <a:p>
            <a:pPr marL="361950" indent="-180975"/>
            <a:r>
              <a:rPr lang="en-US" sz="2200" b="1" dirty="0" smtClean="0">
                <a:latin typeface="TH SarabunPSK" panose="020B0500040200020003" pitchFamily="34" charset="-34"/>
                <a:cs typeface="TH SarabunPSK" panose="020B0500040200020003" pitchFamily="34" charset="-34"/>
              </a:rPr>
              <a:t>protect </a:t>
            </a:r>
            <a:r>
              <a:rPr lang="en-US" sz="2200" b="1" dirty="0">
                <a:latin typeface="TH SarabunPSK" panose="020B0500040200020003" pitchFamily="34" charset="-34"/>
                <a:cs typeface="TH SarabunPSK" panose="020B0500040200020003" pitchFamily="34" charset="-34"/>
              </a:rPr>
              <a:t>coastal areas by reforestation to increase </a:t>
            </a:r>
            <a:r>
              <a:rPr lang="en-US" sz="2200" b="1" dirty="0" smtClean="0">
                <a:latin typeface="TH SarabunPSK" panose="020B0500040200020003" pitchFamily="34" charset="-34"/>
                <a:cs typeface="TH SarabunPSK" panose="020B0500040200020003" pitchFamily="34" charset="-34"/>
              </a:rPr>
              <a:t>mangroves</a:t>
            </a:r>
            <a:endParaRPr lang="en-US" sz="2200" b="1" dirty="0">
              <a:latin typeface="TH SarabunPSK" panose="020B0500040200020003" pitchFamily="34" charset="-34"/>
              <a:cs typeface="TH SarabunPSK" panose="020B0500040200020003" pitchFamily="34" charset="-34"/>
            </a:endParaRPr>
          </a:p>
          <a:p>
            <a:pPr marL="361950" indent="-180975"/>
            <a:r>
              <a:rPr lang="en-US" sz="2200" b="1" dirty="0" smtClean="0">
                <a:latin typeface="TH SarabunPSK" panose="020B0500040200020003" pitchFamily="34" charset="-34"/>
                <a:cs typeface="TH SarabunPSK" panose="020B0500040200020003" pitchFamily="34" charset="-34"/>
              </a:rPr>
              <a:t>conserve </a:t>
            </a:r>
            <a:r>
              <a:rPr lang="en-US" sz="2200" b="1" dirty="0">
                <a:latin typeface="TH SarabunPSK" panose="020B0500040200020003" pitchFamily="34" charset="-34"/>
                <a:cs typeface="TH SarabunPSK" panose="020B0500040200020003" pitchFamily="34" charset="-34"/>
              </a:rPr>
              <a:t>and </a:t>
            </a:r>
            <a:r>
              <a:rPr lang="en-US" sz="2200" b="1" dirty="0" smtClean="0">
                <a:latin typeface="TH SarabunPSK" panose="020B0500040200020003" pitchFamily="34" charset="-34"/>
                <a:cs typeface="TH SarabunPSK" panose="020B0500040200020003" pitchFamily="34" charset="-34"/>
              </a:rPr>
              <a:t>accelerate </a:t>
            </a:r>
            <a:r>
              <a:rPr lang="en-US" sz="2200" b="1" dirty="0">
                <a:latin typeface="TH SarabunPSK" panose="020B0500040200020003" pitchFamily="34" charset="-34"/>
                <a:cs typeface="TH SarabunPSK" panose="020B0500040200020003" pitchFamily="34" charset="-34"/>
              </a:rPr>
              <a:t>the restoration of marine and coastal resources to maintain ecosystem balance</a:t>
            </a:r>
          </a:p>
          <a:p>
            <a:pPr marL="361950" indent="-180975"/>
            <a:r>
              <a:rPr lang="en-US" sz="2200" b="1" dirty="0" smtClean="0">
                <a:latin typeface="TH SarabunPSK" panose="020B0500040200020003" pitchFamily="34" charset="-34"/>
                <a:cs typeface="TH SarabunPSK" panose="020B0500040200020003" pitchFamily="34" charset="-34"/>
              </a:rPr>
              <a:t>monitor</a:t>
            </a:r>
            <a:r>
              <a:rPr lang="en-US" sz="2200" b="1" dirty="0">
                <a:latin typeface="TH SarabunPSK" panose="020B0500040200020003" pitchFamily="34" charset="-34"/>
                <a:cs typeface="TH SarabunPSK" panose="020B0500040200020003" pitchFamily="34" charset="-34"/>
              </a:rPr>
              <a:t>, control, and crackdown to reduce deforestation</a:t>
            </a:r>
          </a:p>
          <a:p>
            <a:pPr marL="361950" indent="-180975"/>
            <a:r>
              <a:rPr lang="en-US" sz="2200" b="1" dirty="0" smtClean="0">
                <a:latin typeface="TH SarabunPSK" panose="020B0500040200020003" pitchFamily="34" charset="-34"/>
                <a:cs typeface="TH SarabunPSK" panose="020B0500040200020003" pitchFamily="34" charset="-34"/>
              </a:rPr>
              <a:t>enhance </a:t>
            </a:r>
            <a:r>
              <a:rPr lang="en-US" sz="2200" b="1" dirty="0">
                <a:latin typeface="TH SarabunPSK" panose="020B0500040200020003" pitchFamily="34" charset="-34"/>
                <a:cs typeface="TH SarabunPSK" panose="020B0500040200020003" pitchFamily="34" charset="-34"/>
              </a:rPr>
              <a:t>knowledge of public network, communities, local administrations to help </a:t>
            </a:r>
            <a:r>
              <a:rPr lang="en-US" sz="2200" b="1" dirty="0" smtClean="0">
                <a:latin typeface="TH SarabunPSK" panose="020B0500040200020003" pitchFamily="34" charset="-34"/>
                <a:cs typeface="TH SarabunPSK" panose="020B0500040200020003" pitchFamily="34" charset="-34"/>
              </a:rPr>
              <a:t>restore </a:t>
            </a:r>
            <a:r>
              <a:rPr lang="en-US" sz="2200" b="1" dirty="0">
                <a:latin typeface="TH SarabunPSK" panose="020B0500040200020003" pitchFamily="34" charset="-34"/>
                <a:cs typeface="TH SarabunPSK" panose="020B0500040200020003" pitchFamily="34" charset="-34"/>
              </a:rPr>
              <a:t>coastal areas with use of natural </a:t>
            </a:r>
            <a:r>
              <a:rPr lang="en-US" sz="2200" b="1" dirty="0" smtClean="0">
                <a:latin typeface="TH SarabunPSK" panose="020B0500040200020003" pitchFamily="34" charset="-34"/>
                <a:cs typeface="TH SarabunPSK" panose="020B0500040200020003" pitchFamily="34" charset="-34"/>
              </a:rPr>
              <a:t>systems</a:t>
            </a:r>
            <a:r>
              <a:rPr lang="th-TH" sz="2200" b="1" dirty="0" smtClean="0">
                <a:latin typeface="TH SarabunPSK" panose="020B0500040200020003" pitchFamily="34" charset="-34"/>
                <a:cs typeface="TH SarabunPSK" panose="020B0500040200020003" pitchFamily="34" charset="-34"/>
              </a:rPr>
              <a:t> </a:t>
            </a:r>
            <a:endParaRPr lang="en-US" sz="2200" b="1" dirty="0">
              <a:latin typeface="TH SarabunPSK" panose="020B0500040200020003" pitchFamily="34" charset="-34"/>
              <a:cs typeface="TH SarabunPSK" panose="020B0500040200020003" pitchFamily="34" charset="-34"/>
            </a:endParaRPr>
          </a:p>
          <a:p>
            <a:pPr>
              <a:buNone/>
            </a:pPr>
            <a:endParaRPr lang="th-TH" sz="2400" dirty="0">
              <a:latin typeface="TH SarabunPSK" panose="020B0500040200020003" pitchFamily="34" charset="-34"/>
              <a:cs typeface="TH SarabunPSK" panose="020B0500040200020003" pitchFamily="34" charset="-34"/>
            </a:endParaRPr>
          </a:p>
        </p:txBody>
      </p:sp>
      <p:sp>
        <p:nvSpPr>
          <p:cNvPr id="4" name="Date Placeholder 3"/>
          <p:cNvSpPr>
            <a:spLocks noGrp="1"/>
          </p:cNvSpPr>
          <p:nvPr>
            <p:ph type="dt" sz="half" idx="10"/>
          </p:nvPr>
        </p:nvSpPr>
        <p:spPr/>
        <p:txBody>
          <a:bodyPr/>
          <a:lstStyle/>
          <a:p>
            <a:pPr>
              <a:defRPr/>
            </a:pPr>
            <a:fld id="{4276CDCB-7C62-4C95-BDF8-0D94A716E161}" type="datetime1">
              <a:rPr lang="th-TH" smtClean="0">
                <a:latin typeface="TH SarabunPSK" panose="020B0500040200020003" pitchFamily="34" charset="-34"/>
                <a:cs typeface="TH SarabunPSK" panose="020B0500040200020003" pitchFamily="34" charset="-34"/>
              </a:rPr>
              <a:pPr>
                <a:defRPr/>
              </a:pPr>
              <a:t>15/05/60</a:t>
            </a:fld>
            <a:endParaRPr lang="th-TH">
              <a:latin typeface="TH SarabunPSK" panose="020B0500040200020003" pitchFamily="34" charset="-34"/>
              <a:cs typeface="TH SarabunPSK" panose="020B0500040200020003"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mtClean="0">
                <a:latin typeface="TH SarabunPSK" panose="020B0500040200020003" pitchFamily="34" charset="-34"/>
                <a:cs typeface="TH SarabunPSK" panose="020B0500040200020003" pitchFamily="34" charset="-34"/>
              </a:rPr>
              <a:pPr>
                <a:defRPr/>
              </a:pPr>
              <a:t>11</a:t>
            </a:fld>
            <a:endParaRPr lang="th-TH">
              <a:latin typeface="TH SarabunPSK" panose="020B0500040200020003" pitchFamily="34" charset="-34"/>
              <a:cs typeface="TH SarabunPSK" panose="020B0500040200020003" pitchFamily="34" charset="-34"/>
            </a:endParaRPr>
          </a:p>
        </p:txBody>
      </p:sp>
      <p:cxnSp>
        <p:nvCxnSpPr>
          <p:cNvPr id="6" name="Straight Connector 5"/>
          <p:cNvCxnSpPr/>
          <p:nvPr/>
        </p:nvCxnSpPr>
        <p:spPr>
          <a:xfrm>
            <a:off x="0" y="980728"/>
            <a:ext cx="9144000" cy="0"/>
          </a:xfrm>
          <a:prstGeom prst="line">
            <a:avLst/>
          </a:prstGeom>
          <a:ln w="38100">
            <a:solidFill>
              <a:srgbClr val="E955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en-US" sz="4000" b="1" dirty="0">
                <a:latin typeface="TH SarabunPSK" panose="020B0500040200020003" pitchFamily="34" charset="-34"/>
                <a:cs typeface="TH SarabunPSK" panose="020B0500040200020003" pitchFamily="34" charset="-34"/>
              </a:rPr>
              <a:t>Strategy </a:t>
            </a:r>
            <a:r>
              <a:rPr lang="en-US" sz="4000" b="1" dirty="0" smtClean="0">
                <a:latin typeface="TH SarabunPSK" panose="020B0500040200020003" pitchFamily="34" charset="-34"/>
                <a:cs typeface="TH SarabunPSK" panose="020B0500040200020003" pitchFamily="34" charset="-34"/>
              </a:rPr>
              <a:t>6: </a:t>
            </a:r>
            <a:r>
              <a:rPr lang="en-US" sz="4000" b="1" dirty="0">
                <a:latin typeface="TH SarabunPSK" panose="020B0500040200020003" pitchFamily="34" charset="-34"/>
                <a:cs typeface="TH SarabunPSK" panose="020B0500040200020003" pitchFamily="34" charset="-34"/>
              </a:rPr>
              <a:t>Human settlement and security</a:t>
            </a:r>
            <a:endParaRPr lang="th-TH" sz="4000" b="1" dirty="0">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0" y="1081140"/>
            <a:ext cx="9144000" cy="5652000"/>
          </a:xfrm>
          <a:solidFill>
            <a:srgbClr val="FFFF99"/>
          </a:solidFill>
        </p:spPr>
        <p:txBody>
          <a:bodyPr>
            <a:noAutofit/>
          </a:bodyPr>
          <a:lstStyle/>
          <a:p>
            <a:pPr>
              <a:buNone/>
            </a:pPr>
            <a:r>
              <a:rPr lang="en-US" sz="2600" b="1" dirty="0">
                <a:latin typeface="TH SarabunPSK" panose="020B0500040200020003" pitchFamily="34" charset="-34"/>
                <a:cs typeface="TH SarabunPSK" panose="020B0500040200020003" pitchFamily="34" charset="-34"/>
              </a:rPr>
              <a:t>Work plan 6.1: The reduction of natural disaster risks and </a:t>
            </a:r>
            <a:r>
              <a:rPr lang="en-US" sz="2600" b="1" dirty="0" smtClean="0">
                <a:latin typeface="TH SarabunPSK" panose="020B0500040200020003" pitchFamily="34" charset="-34"/>
                <a:cs typeface="TH SarabunPSK" panose="020B0500040200020003" pitchFamily="34" charset="-34"/>
              </a:rPr>
              <a:t>damages</a:t>
            </a:r>
            <a:endParaRPr lang="en-US" sz="2600" b="1" dirty="0">
              <a:latin typeface="TH SarabunPSK" panose="020B0500040200020003" pitchFamily="34" charset="-34"/>
              <a:cs typeface="TH SarabunPSK" panose="020B0500040200020003" pitchFamily="34" charset="-34"/>
            </a:endParaRPr>
          </a:p>
          <a:p>
            <a:pPr marL="361950" indent="-180975"/>
            <a:r>
              <a:rPr lang="en-US" sz="2300" b="1" dirty="0" smtClean="0">
                <a:latin typeface="TH SarabunPSK" panose="020B0500040200020003" pitchFamily="34" charset="-34"/>
                <a:cs typeface="TH SarabunPSK" panose="020B0500040200020003" pitchFamily="34" charset="-34"/>
              </a:rPr>
              <a:t>study </a:t>
            </a:r>
            <a:r>
              <a:rPr lang="en-US" sz="2300" b="1" dirty="0">
                <a:latin typeface="TH SarabunPSK" panose="020B0500040200020003" pitchFamily="34" charset="-34"/>
                <a:cs typeface="TH SarabunPSK" panose="020B0500040200020003" pitchFamily="34" charset="-34"/>
              </a:rPr>
              <a:t>and review the feasibility of the enforcement and the development of specific city plans in climate risk areas for </a:t>
            </a:r>
            <a:r>
              <a:rPr lang="en-US" sz="2300" b="1" dirty="0" smtClean="0">
                <a:latin typeface="TH SarabunPSK" panose="020B0500040200020003" pitchFamily="34" charset="-34"/>
                <a:cs typeface="TH SarabunPSK" panose="020B0500040200020003" pitchFamily="34" charset="-34"/>
              </a:rPr>
              <a:t>long-term </a:t>
            </a:r>
            <a:r>
              <a:rPr lang="en-US" sz="2300" b="1" dirty="0">
                <a:latin typeface="TH SarabunPSK" panose="020B0500040200020003" pitchFamily="34" charset="-34"/>
                <a:cs typeface="TH SarabunPSK" panose="020B0500040200020003" pitchFamily="34" charset="-34"/>
              </a:rPr>
              <a:t>solutions</a:t>
            </a:r>
          </a:p>
          <a:p>
            <a:pPr marL="361950" indent="-180975"/>
            <a:r>
              <a:rPr lang="en-US" sz="2300" b="1" dirty="0" smtClean="0">
                <a:latin typeface="TH SarabunPSK" panose="020B0500040200020003" pitchFamily="34" charset="-34"/>
                <a:cs typeface="TH SarabunPSK" panose="020B0500040200020003" pitchFamily="34" charset="-34"/>
              </a:rPr>
              <a:t>develop </a:t>
            </a:r>
            <a:r>
              <a:rPr lang="en-US" sz="2300" b="1" dirty="0">
                <a:latin typeface="TH SarabunPSK" panose="020B0500040200020003" pitchFamily="34" charset="-34"/>
                <a:cs typeface="TH SarabunPSK" panose="020B0500040200020003" pitchFamily="34" charset="-34"/>
              </a:rPr>
              <a:t>the infrastructures necessary for coping with emergencies as the result of natural disasters</a:t>
            </a:r>
          </a:p>
          <a:p>
            <a:pPr marL="361950" indent="-180975"/>
            <a:r>
              <a:rPr lang="en-US" sz="2300" b="1" dirty="0" smtClean="0">
                <a:latin typeface="TH SarabunPSK" panose="020B0500040200020003" pitchFamily="34" charset="-34"/>
                <a:cs typeface="TH SarabunPSK" panose="020B0500040200020003" pitchFamily="34" charset="-34"/>
              </a:rPr>
              <a:t>establish </a:t>
            </a:r>
            <a:r>
              <a:rPr lang="en-US" sz="2300" b="1" dirty="0">
                <a:latin typeface="TH SarabunPSK" panose="020B0500040200020003" pitchFamily="34" charset="-34"/>
                <a:cs typeface="TH SarabunPSK" panose="020B0500040200020003" pitchFamily="34" charset="-34"/>
              </a:rPr>
              <a:t>flood and landslide early warning</a:t>
            </a:r>
          </a:p>
          <a:p>
            <a:pPr marL="361950" indent="-180975"/>
            <a:r>
              <a:rPr lang="en-US" sz="2300" b="1" dirty="0" smtClean="0">
                <a:latin typeface="TH SarabunPSK" panose="020B0500040200020003" pitchFamily="34" charset="-34"/>
                <a:cs typeface="TH SarabunPSK" panose="020B0500040200020003" pitchFamily="34" charset="-34"/>
              </a:rPr>
              <a:t>prevent </a:t>
            </a:r>
            <a:r>
              <a:rPr lang="en-US" sz="2300" b="1" dirty="0">
                <a:latin typeface="TH SarabunPSK" panose="020B0500040200020003" pitchFamily="34" charset="-34"/>
                <a:cs typeface="TH SarabunPSK" panose="020B0500040200020003" pitchFamily="34" charset="-34"/>
              </a:rPr>
              <a:t>floods in urban areas and resolve floods in specific areas as requested by </a:t>
            </a:r>
            <a:r>
              <a:rPr lang="en-US" sz="2300" b="1" dirty="0" smtClean="0">
                <a:latin typeface="TH SarabunPSK" panose="020B0500040200020003" pitchFamily="34" charset="-34"/>
                <a:cs typeface="TH SarabunPSK" panose="020B0500040200020003" pitchFamily="34" charset="-34"/>
              </a:rPr>
              <a:t>locals</a:t>
            </a:r>
            <a:endParaRPr lang="en-US" sz="2300" b="1" dirty="0">
              <a:latin typeface="TH SarabunPSK" panose="020B0500040200020003" pitchFamily="34" charset="-34"/>
              <a:cs typeface="TH SarabunPSK" panose="020B0500040200020003" pitchFamily="34" charset="-34"/>
            </a:endParaRPr>
          </a:p>
          <a:p>
            <a:pPr>
              <a:buNone/>
            </a:pPr>
            <a:r>
              <a:rPr lang="en-US" sz="2600" b="1" dirty="0">
                <a:latin typeface="TH SarabunPSK" panose="020B0500040200020003" pitchFamily="34" charset="-34"/>
                <a:cs typeface="TH SarabunPSK" panose="020B0500040200020003" pitchFamily="34" charset="-34"/>
              </a:rPr>
              <a:t>Work plan 6.2: The creation of readiness and adaptive capacity of the </a:t>
            </a:r>
            <a:r>
              <a:rPr lang="en-US" sz="2600" b="1" dirty="0" smtClean="0">
                <a:latin typeface="TH SarabunPSK" panose="020B0500040200020003" pitchFamily="34" charset="-34"/>
                <a:cs typeface="TH SarabunPSK" panose="020B0500040200020003" pitchFamily="34" charset="-34"/>
              </a:rPr>
              <a:t>communities</a:t>
            </a:r>
            <a:endParaRPr lang="en-US" sz="2600" b="1" dirty="0">
              <a:latin typeface="TH SarabunPSK" panose="020B0500040200020003" pitchFamily="34" charset="-34"/>
              <a:cs typeface="TH SarabunPSK" panose="020B0500040200020003" pitchFamily="34" charset="-34"/>
            </a:endParaRPr>
          </a:p>
          <a:p>
            <a:pPr marL="361950" indent="-180975"/>
            <a:r>
              <a:rPr lang="en-US" sz="2300" b="1" dirty="0" smtClean="0">
                <a:latin typeface="TH SarabunPSK" panose="020B0500040200020003" pitchFamily="34" charset="-34"/>
                <a:cs typeface="TH SarabunPSK" panose="020B0500040200020003" pitchFamily="34" charset="-34"/>
              </a:rPr>
              <a:t>survey </a:t>
            </a:r>
            <a:r>
              <a:rPr lang="en-US" sz="2300" b="1" dirty="0">
                <a:latin typeface="TH SarabunPSK" panose="020B0500040200020003" pitchFamily="34" charset="-34"/>
                <a:cs typeface="TH SarabunPSK" panose="020B0500040200020003" pitchFamily="34" charset="-34"/>
              </a:rPr>
              <a:t>and check existing infrastructures and buildings that hamper water runoff in order to </a:t>
            </a:r>
            <a:r>
              <a:rPr lang="en-US" sz="2300" b="1" dirty="0" smtClean="0">
                <a:latin typeface="TH SarabunPSK" panose="020B0500040200020003" pitchFamily="34" charset="-34"/>
                <a:cs typeface="TH SarabunPSK" panose="020B0500040200020003" pitchFamily="34" charset="-34"/>
              </a:rPr>
              <a:t>analyze, </a:t>
            </a:r>
            <a:r>
              <a:rPr lang="en-US" sz="2300" b="1" dirty="0">
                <a:latin typeface="TH SarabunPSK" panose="020B0500040200020003" pitchFamily="34" charset="-34"/>
                <a:cs typeface="TH SarabunPSK" panose="020B0500040200020003" pitchFamily="34" charset="-34"/>
              </a:rPr>
              <a:t>redesign, and restructure </a:t>
            </a:r>
            <a:r>
              <a:rPr lang="en-US" sz="2300" b="1" dirty="0" smtClean="0">
                <a:latin typeface="TH SarabunPSK" panose="020B0500040200020003" pitchFamily="34" charset="-34"/>
                <a:cs typeface="TH SarabunPSK" panose="020B0500040200020003" pitchFamily="34" charset="-34"/>
              </a:rPr>
              <a:t>them</a:t>
            </a:r>
          </a:p>
          <a:p>
            <a:pPr marL="361950" indent="-180975"/>
            <a:r>
              <a:rPr lang="en-US" sz="2300" b="1" dirty="0" smtClean="0">
                <a:latin typeface="TH SarabunPSK" panose="020B0500040200020003" pitchFamily="34" charset="-34"/>
                <a:cs typeface="TH SarabunPSK" panose="020B0500040200020003" pitchFamily="34" charset="-34"/>
              </a:rPr>
              <a:t>support </a:t>
            </a:r>
            <a:r>
              <a:rPr lang="en-US" sz="2300" b="1" dirty="0">
                <a:latin typeface="TH SarabunPSK" panose="020B0500040200020003" pitchFamily="34" charset="-34"/>
                <a:cs typeface="TH SarabunPSK" panose="020B0500040200020003" pitchFamily="34" charset="-34"/>
              </a:rPr>
              <a:t>and promote the coping capacities of local administrations to be prepared for floods along rivers and tributaries</a:t>
            </a:r>
          </a:p>
          <a:p>
            <a:pPr marL="361950" indent="-180975"/>
            <a:r>
              <a:rPr lang="en-US" sz="2300" b="1" dirty="0" smtClean="0">
                <a:latin typeface="TH SarabunPSK" panose="020B0500040200020003" pitchFamily="34" charset="-34"/>
                <a:cs typeface="TH SarabunPSK" panose="020B0500040200020003" pitchFamily="34" charset="-34"/>
              </a:rPr>
              <a:t>promote </a:t>
            </a:r>
            <a:r>
              <a:rPr lang="en-US" sz="2300" b="1" dirty="0">
                <a:latin typeface="TH SarabunPSK" panose="020B0500040200020003" pitchFamily="34" charset="-34"/>
                <a:cs typeface="TH SarabunPSK" panose="020B0500040200020003" pitchFamily="34" charset="-34"/>
              </a:rPr>
              <a:t>locals to initiate adaptation plans, together with the determination of vision and urban development </a:t>
            </a:r>
            <a:r>
              <a:rPr lang="en-US" sz="2300" b="1" dirty="0" smtClean="0">
                <a:latin typeface="TH SarabunPSK" panose="020B0500040200020003" pitchFamily="34" charset="-34"/>
                <a:cs typeface="TH SarabunPSK" panose="020B0500040200020003" pitchFamily="34" charset="-34"/>
              </a:rPr>
              <a:t>strategies</a:t>
            </a:r>
            <a:r>
              <a:rPr lang="th-TH" sz="2300" b="1" dirty="0" smtClean="0">
                <a:latin typeface="TH SarabunPSK" panose="020B0500040200020003" pitchFamily="34" charset="-34"/>
                <a:cs typeface="TH SarabunPSK" panose="020B0500040200020003" pitchFamily="34" charset="-34"/>
              </a:rPr>
              <a:t> </a:t>
            </a:r>
            <a:endParaRPr lang="th-TH" sz="2300" b="1" dirty="0">
              <a:latin typeface="TH SarabunPSK" panose="020B0500040200020003" pitchFamily="34" charset="-34"/>
              <a:cs typeface="TH SarabunPSK" panose="020B0500040200020003"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z="2150" smtClean="0">
                <a:latin typeface="TH SarabunPSK" panose="020B0500040200020003" pitchFamily="34" charset="-34"/>
                <a:cs typeface="TH SarabunPSK" panose="020B0500040200020003" pitchFamily="34" charset="-34"/>
              </a:rPr>
              <a:pPr>
                <a:defRPr/>
              </a:pPr>
              <a:t>12</a:t>
            </a:fld>
            <a:endParaRPr lang="th-TH" sz="2150">
              <a:latin typeface="TH SarabunPSK" panose="020B0500040200020003" pitchFamily="34" charset="-34"/>
              <a:cs typeface="TH SarabunPSK" panose="020B0500040200020003" pitchFamily="34" charset="-34"/>
            </a:endParaRPr>
          </a:p>
        </p:txBody>
      </p:sp>
      <p:cxnSp>
        <p:nvCxnSpPr>
          <p:cNvPr id="6" name="Straight Connector 5"/>
          <p:cNvCxnSpPr/>
          <p:nvPr/>
        </p:nvCxnSpPr>
        <p:spPr>
          <a:xfrm>
            <a:off x="0" y="980728"/>
            <a:ext cx="9144000" cy="0"/>
          </a:xfrm>
          <a:prstGeom prst="line">
            <a:avLst/>
          </a:prstGeom>
          <a:ln w="38100">
            <a:solidFill>
              <a:srgbClr val="E955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792"/>
            <a:ext cx="9144000" cy="1440000"/>
          </a:xfrm>
          <a:solidFill>
            <a:srgbClr val="F19397"/>
          </a:solidFill>
        </p:spPr>
        <p:txBody>
          <a:bodyPr>
            <a:noAutofit/>
          </a:bodyPr>
          <a:lstStyle/>
          <a:p>
            <a:r>
              <a:rPr lang="en-US" sz="4500" b="1" dirty="0">
                <a:latin typeface="TH SarabunPSK" panose="020B0500040200020003" pitchFamily="34" charset="-34"/>
                <a:cs typeface="TH SarabunPSK" panose="020B0500040200020003" pitchFamily="34" charset="-34"/>
              </a:rPr>
              <a:t>Preparation Approach for the Implementation </a:t>
            </a:r>
            <a:r>
              <a:rPr lang="en-US" sz="4500" b="1" dirty="0" smtClean="0">
                <a:latin typeface="TH SarabunPSK" panose="020B0500040200020003" pitchFamily="34" charset="-34"/>
                <a:cs typeface="TH SarabunPSK" panose="020B0500040200020003" pitchFamily="34" charset="-34"/>
              </a:rPr>
              <a:t/>
            </a:r>
            <a:br>
              <a:rPr lang="en-US" sz="4500" b="1" dirty="0" smtClean="0">
                <a:latin typeface="TH SarabunPSK" panose="020B0500040200020003" pitchFamily="34" charset="-34"/>
                <a:cs typeface="TH SarabunPSK" panose="020B0500040200020003" pitchFamily="34" charset="-34"/>
              </a:rPr>
            </a:br>
            <a:r>
              <a:rPr lang="en-US" sz="4500" b="1" dirty="0" smtClean="0">
                <a:latin typeface="TH SarabunPSK" panose="020B0500040200020003" pitchFamily="34" charset="-34"/>
                <a:cs typeface="TH SarabunPSK" panose="020B0500040200020003" pitchFamily="34" charset="-34"/>
              </a:rPr>
              <a:t>of </a:t>
            </a:r>
            <a:r>
              <a:rPr lang="en-US" sz="4500" b="1" dirty="0">
                <a:latin typeface="TH SarabunPSK" panose="020B0500040200020003" pitchFamily="34" charset="-34"/>
                <a:cs typeface="TH SarabunPSK" panose="020B0500040200020003" pitchFamily="34" charset="-34"/>
              </a:rPr>
              <a:t>National Adaptation Plan</a:t>
            </a:r>
            <a:endParaRPr lang="th-TH" sz="4500" b="1" dirty="0">
              <a:latin typeface="TH SarabunPSK" panose="020B0500040200020003" pitchFamily="34" charset="-34"/>
              <a:cs typeface="TH SarabunPSK" panose="020B0500040200020003" pitchFamily="34" charset="-34"/>
            </a:endParaRPr>
          </a:p>
        </p:txBody>
      </p:sp>
      <p:sp>
        <p:nvSpPr>
          <p:cNvPr id="4" name="Date Placeholder 3"/>
          <p:cNvSpPr>
            <a:spLocks noGrp="1"/>
          </p:cNvSpPr>
          <p:nvPr>
            <p:ph type="dt" sz="half" idx="10"/>
          </p:nvPr>
        </p:nvSpPr>
        <p:spPr/>
        <p:txBody>
          <a:bodyPr/>
          <a:lstStyle/>
          <a:p>
            <a:pPr>
              <a:defRPr/>
            </a:pPr>
            <a:fld id="{4276CDCB-7C62-4C95-BDF8-0D94A716E161}" type="datetime1">
              <a:rPr lang="th-TH" smtClean="0">
                <a:latin typeface="TH SarabunPSK" panose="020B0500040200020003" pitchFamily="34" charset="-34"/>
                <a:cs typeface="TH SarabunPSK" panose="020B0500040200020003" pitchFamily="34" charset="-34"/>
              </a:rPr>
              <a:pPr>
                <a:defRPr/>
              </a:pPr>
              <a:t>15/05/60</a:t>
            </a:fld>
            <a:endParaRPr lang="th-TH">
              <a:latin typeface="TH SarabunPSK" panose="020B0500040200020003" pitchFamily="34" charset="-34"/>
              <a:cs typeface="TH SarabunPSK" panose="020B0500040200020003"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mtClean="0">
                <a:latin typeface="TH SarabunPSK" panose="020B0500040200020003" pitchFamily="34" charset="-34"/>
                <a:cs typeface="TH SarabunPSK" panose="020B0500040200020003" pitchFamily="34" charset="-34"/>
              </a:rPr>
              <a:pPr>
                <a:defRPr/>
              </a:pPr>
              <a:t>13</a:t>
            </a:fld>
            <a:endParaRPr lang="th-TH">
              <a:latin typeface="TH SarabunPSK" panose="020B0500040200020003" pitchFamily="34" charset="-34"/>
              <a:cs typeface="TH SarabunPSK" panose="020B0500040200020003" pitchFamily="34" charset="-34"/>
            </a:endParaRPr>
          </a:p>
        </p:txBody>
      </p:sp>
      <p:graphicFrame>
        <p:nvGraphicFramePr>
          <p:cNvPr id="6" name="Table 5"/>
          <p:cNvGraphicFramePr>
            <a:graphicFrameLocks noGrp="1"/>
          </p:cNvGraphicFramePr>
          <p:nvPr>
            <p:extLst>
              <p:ext uri="{D42A27DB-BD31-4B8C-83A1-F6EECF244321}">
                <p14:modId xmlns="" xmlns:p14="http://schemas.microsoft.com/office/powerpoint/2010/main" val="149920515"/>
              </p:ext>
            </p:extLst>
          </p:nvPr>
        </p:nvGraphicFramePr>
        <p:xfrm>
          <a:off x="251520" y="1809720"/>
          <a:ext cx="8640960" cy="4754880"/>
        </p:xfrm>
        <a:graphic>
          <a:graphicData uri="http://schemas.openxmlformats.org/drawingml/2006/table">
            <a:tbl>
              <a:tblPr firstRow="1" bandRow="1">
                <a:tableStyleId>{5C22544A-7EE6-4342-B048-85BDC9FD1C3A}</a:tableStyleId>
              </a:tblPr>
              <a:tblGrid>
                <a:gridCol w="8640960">
                  <a:extLst>
                    <a:ext uri="{9D8B030D-6E8A-4147-A177-3AD203B41FA5}">
                      <a16:colId xmlns="" xmlns:a16="http://schemas.microsoft.com/office/drawing/2014/main" val="20000"/>
                    </a:ext>
                  </a:extLst>
                </a:gridCol>
              </a:tblGrid>
              <a:tr h="370840">
                <a:tc>
                  <a:txBody>
                    <a:bodyPr/>
                    <a:lstStyle/>
                    <a:p>
                      <a:pPr marL="265113"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smtClean="0">
                          <a:latin typeface="TH SarabunPSK" panose="020B0500040200020003" pitchFamily="34" charset="-34"/>
                          <a:cs typeface="TH SarabunPSK" panose="020B0500040200020003" pitchFamily="34" charset="-34"/>
                        </a:rPr>
                        <a:t>The readiness and capacity building of all stakeholders involved in the country</a:t>
                      </a:r>
                    </a:p>
                  </a:txBody>
                  <a:tcPr/>
                </a:tc>
                <a:extLst>
                  <a:ext uri="{0D108BD9-81ED-4DB2-BD59-A6C34878D82A}">
                    <a16:rowId xmlns="" xmlns:a16="http://schemas.microsoft.com/office/drawing/2014/main" val="10000"/>
                  </a:ext>
                </a:extLst>
              </a:tr>
              <a:tr h="370840">
                <a:tc>
                  <a:txBody>
                    <a:bodyPr/>
                    <a:lstStyle/>
                    <a:p>
                      <a:pPr marL="265113"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smtClean="0">
                          <a:latin typeface="TH SarabunPSK" panose="020B0500040200020003" pitchFamily="34" charset="-34"/>
                          <a:cs typeface="TH SarabunPSK" panose="020B0500040200020003" pitchFamily="34" charset="-34"/>
                        </a:rPr>
                        <a:t>The development of database, knowledge, and research to support the implementation and the monitoring</a:t>
                      </a:r>
                    </a:p>
                  </a:txBody>
                  <a:tcPr>
                    <a:solidFill>
                      <a:srgbClr val="92D050"/>
                    </a:solidFill>
                  </a:tcPr>
                </a:tc>
                <a:extLst>
                  <a:ext uri="{0D108BD9-81ED-4DB2-BD59-A6C34878D82A}">
                    <a16:rowId xmlns="" xmlns:a16="http://schemas.microsoft.com/office/drawing/2014/main" val="10001"/>
                  </a:ext>
                </a:extLst>
              </a:tr>
              <a:tr h="370840">
                <a:tc>
                  <a:txBody>
                    <a:bodyPr/>
                    <a:lstStyle/>
                    <a:p>
                      <a:pPr marL="265113"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smtClean="0">
                          <a:latin typeface="TH SarabunPSK" panose="020B0500040200020003" pitchFamily="34" charset="-34"/>
                          <a:cs typeface="TH SarabunPSK" panose="020B0500040200020003" pitchFamily="34" charset="-34"/>
                        </a:rPr>
                        <a:t>The promotion of integrated and collaborative implementation across relevant agencies and sectors</a:t>
                      </a:r>
                    </a:p>
                  </a:txBody>
                  <a:tcPr>
                    <a:solidFill>
                      <a:srgbClr val="F9D1D3"/>
                    </a:solidFill>
                  </a:tcPr>
                </a:tc>
                <a:extLst>
                  <a:ext uri="{0D108BD9-81ED-4DB2-BD59-A6C34878D82A}">
                    <a16:rowId xmlns="" xmlns:a16="http://schemas.microsoft.com/office/drawing/2014/main" val="10002"/>
                  </a:ext>
                </a:extLst>
              </a:tr>
              <a:tr h="370840">
                <a:tc>
                  <a:txBody>
                    <a:bodyPr/>
                    <a:lstStyle/>
                    <a:p>
                      <a:pPr marL="265113"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smtClean="0">
                          <a:solidFill>
                            <a:schemeClr val="bg1"/>
                          </a:solidFill>
                          <a:latin typeface="TH SarabunPSK" panose="020B0500040200020003" pitchFamily="34" charset="-34"/>
                          <a:cs typeface="TH SarabunPSK" panose="020B0500040200020003" pitchFamily="34" charset="-34"/>
                        </a:rPr>
                        <a:t>The institution rearrangement, the public management system, the development of supporting mechanisms, and the budget allocation</a:t>
                      </a:r>
                      <a:endParaRPr lang="th-TH" sz="3200" b="1" dirty="0" smtClean="0">
                        <a:solidFill>
                          <a:schemeClr val="bg1"/>
                        </a:solidFill>
                        <a:latin typeface="TH SarabunPSK" panose="020B0500040200020003" pitchFamily="34" charset="-34"/>
                        <a:cs typeface="TH SarabunPSK" panose="020B0500040200020003" pitchFamily="34" charset="-34"/>
                      </a:endParaRPr>
                    </a:p>
                  </a:txBody>
                  <a:tcPr>
                    <a:solidFill>
                      <a:srgbClr val="FF6600"/>
                    </a:solid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84784"/>
            <a:ext cx="9144000" cy="1143000"/>
          </a:xfrm>
          <a:solidFill>
            <a:srgbClr val="F19397"/>
          </a:solidFill>
        </p:spPr>
        <p:txBody>
          <a:bodyPr>
            <a:noAutofit/>
          </a:bodyPr>
          <a:lstStyle/>
          <a:p>
            <a:pPr algn="ctr" eaLnBrk="1" fontAlgn="auto" hangingPunct="1">
              <a:spcAft>
                <a:spcPts val="0"/>
              </a:spcAft>
              <a:defRPr/>
            </a:pPr>
            <a:r>
              <a:rPr lang="en-US" sz="9600" b="1" dirty="0" smtClean="0">
                <a:ln>
                  <a:solidFill>
                    <a:schemeClr val="accent2">
                      <a:lumMod val="50000"/>
                    </a:schemeClr>
                  </a:solidFill>
                </a:ln>
                <a:solidFill>
                  <a:schemeClr val="accent3">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Thank You</a:t>
            </a:r>
            <a:endParaRPr lang="en-US" sz="9600" b="1" dirty="0">
              <a:ln>
                <a:solidFill>
                  <a:schemeClr val="accent2">
                    <a:lumMod val="50000"/>
                  </a:schemeClr>
                </a:solidFill>
              </a:ln>
              <a:solidFill>
                <a:schemeClr val="accent3">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65538"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B9026CF-256D-4582-9E49-053088E15FB9}" type="datetime1">
              <a:rPr lang="th-TH" smtClean="0"/>
              <a:pPr fontAlgn="base">
                <a:spcBef>
                  <a:spcPct val="0"/>
                </a:spcBef>
                <a:spcAft>
                  <a:spcPct val="0"/>
                </a:spcAft>
                <a:defRPr/>
              </a:pPr>
              <a:t>15/05/60</a:t>
            </a:fld>
            <a:endParaRPr lang="th-TH" smtClean="0"/>
          </a:p>
        </p:txBody>
      </p:sp>
      <p:sp>
        <p:nvSpPr>
          <p:cNvPr id="65539"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0253AA4-A77A-44FE-934E-80EB4493972E}" type="slidenum">
              <a:rPr lang="th-TH" smtClean="0"/>
              <a:pPr fontAlgn="base">
                <a:spcBef>
                  <a:spcPct val="0"/>
                </a:spcBef>
                <a:spcAft>
                  <a:spcPct val="0"/>
                </a:spcAft>
                <a:defRPr/>
              </a:pPr>
              <a:t>14</a:t>
            </a:fld>
            <a:endParaRPr lang="th-TH" smtClean="0"/>
          </a:p>
        </p:txBody>
      </p:sp>
      <p:sp>
        <p:nvSpPr>
          <p:cNvPr id="2" name="Rectangle 1"/>
          <p:cNvSpPr/>
          <p:nvPr/>
        </p:nvSpPr>
        <p:spPr>
          <a:xfrm>
            <a:off x="626308" y="3270463"/>
            <a:ext cx="7920000" cy="2923877"/>
          </a:xfrm>
          <a:prstGeom prst="rect">
            <a:avLst/>
          </a:prstGeom>
        </p:spPr>
        <p:txBody>
          <a:bodyPr wrap="square">
            <a:spAutoFit/>
          </a:bodyPr>
          <a:lstStyle/>
          <a:p>
            <a:pPr algn="ctr"/>
            <a:r>
              <a:rPr lang="en-US"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Policy and Strategy Section</a:t>
            </a:r>
            <a:endParaRPr lang="th-TH" b="1" dirty="0"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r>
              <a:rPr lang="th-TH" b="1" dirty="0" err="1"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Climate</a:t>
            </a:r>
            <a:r>
              <a:rPr lang="th-TH" b="1" dirty="0"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Change</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Coordination</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and</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Management</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Division</a:t>
            </a:r>
            <a:endPar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Office</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of</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Natural</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Resources</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and</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Environmental</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Policy</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and</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Planning</a:t>
            </a:r>
            <a:endPar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r>
              <a:rPr lang="th-TH" b="1" dirty="0" err="1"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Rama</a:t>
            </a:r>
            <a:r>
              <a:rPr lang="th-TH" b="1" dirty="0"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Rd</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Phayathai</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District</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Bangkok</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10400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Thailand</a:t>
            </a:r>
            <a:endPar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T/F: +66 2265 6692, +66 2265 6500 </a:t>
            </a:r>
            <a:r>
              <a:rPr lang="th-TH" b="1" dirty="0" err="1">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ext</a:t>
            </a:r>
            <a:r>
              <a:rPr lang="th-TH"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6842 </a:t>
            </a:r>
            <a:endParaRPr lang="th-TH" b="1" dirty="0"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r>
              <a:rPr lang="th-TH" sz="4400" b="1" dirty="0" err="1" smtClean="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climate.onep.go.th</a:t>
            </a:r>
            <a:endParaRPr lang="th-TH" sz="4400" b="1" dirty="0">
              <a:solidFill>
                <a:srgbClr val="FF0066"/>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1484784"/>
            <a:ext cx="8640960" cy="248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thaiDist"/>
            <a:r>
              <a:rPr lang="en-US" sz="3200" b="1" dirty="0" smtClean="0">
                <a:latin typeface="TH SarabunPSK" pitchFamily="34" charset="-34"/>
                <a:cs typeface="TH SarabunPSK" pitchFamily="34" charset="-34"/>
              </a:rPr>
              <a:t>1</a:t>
            </a:r>
            <a:r>
              <a:rPr lang="en-US" sz="3200" b="1" dirty="0">
                <a:latin typeface="TH SarabunPSK" pitchFamily="34" charset="-34"/>
                <a:cs typeface="TH SarabunPSK" pitchFamily="34" charset="-34"/>
              </a:rPr>
              <a:t>. </a:t>
            </a:r>
            <a:r>
              <a:rPr lang="en-US" sz="3200" b="1" dirty="0" smtClean="0">
                <a:latin typeface="TH SarabunPSK" pitchFamily="34" charset="-34"/>
                <a:cs typeface="TH SarabunPSK" pitchFamily="34" charset="-34"/>
              </a:rPr>
              <a:t>To </a:t>
            </a:r>
            <a:r>
              <a:rPr lang="en-US" sz="3200" b="1" dirty="0">
                <a:latin typeface="TH SarabunPSK" pitchFamily="34" charset="-34"/>
                <a:cs typeface="TH SarabunPSK" pitchFamily="34" charset="-34"/>
              </a:rPr>
              <a:t>provide government agencies and other related entities at the national and local levels with implementation framework, good practices, approaches, and guidelines for developing their own strategies, management plans, and action plans suitable for individual sectors and areas</a:t>
            </a:r>
            <a:endParaRPr lang="th-TH" sz="3200" b="1" dirty="0">
              <a:latin typeface="TH SarabunPSK" pitchFamily="34" charset="-34"/>
              <a:cs typeface="TH SarabunPSK" pitchFamily="34" charset="-34"/>
            </a:endParaRPr>
          </a:p>
        </p:txBody>
      </p:sp>
      <p:sp>
        <p:nvSpPr>
          <p:cNvPr id="17" name="Rectangle 16"/>
          <p:cNvSpPr/>
          <p:nvPr/>
        </p:nvSpPr>
        <p:spPr>
          <a:xfrm>
            <a:off x="251520" y="5229360"/>
            <a:ext cx="8640960" cy="14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thaiDist"/>
            <a:r>
              <a:rPr lang="en-US" sz="3200" b="1" dirty="0" smtClean="0">
                <a:solidFill>
                  <a:schemeClr val="tx1"/>
                </a:solidFill>
                <a:latin typeface="TH SarabunPSK" pitchFamily="34" charset="-34"/>
                <a:cs typeface="TH SarabunPSK" pitchFamily="34" charset="-34"/>
              </a:rPr>
              <a:t>3</a:t>
            </a:r>
            <a:r>
              <a:rPr lang="en-US" sz="3200" b="1" dirty="0">
                <a:solidFill>
                  <a:schemeClr val="tx1"/>
                </a:solidFill>
                <a:latin typeface="TH SarabunPSK" pitchFamily="34" charset="-34"/>
                <a:cs typeface="TH SarabunPSK" pitchFamily="34" charset="-34"/>
              </a:rPr>
              <a:t>. </a:t>
            </a:r>
            <a:r>
              <a:rPr lang="en-US" sz="3200" b="1" dirty="0" smtClean="0">
                <a:solidFill>
                  <a:schemeClr val="tx1"/>
                </a:solidFill>
                <a:latin typeface="TH SarabunPSK" pitchFamily="34" charset="-34"/>
                <a:cs typeface="TH SarabunPSK" pitchFamily="34" charset="-34"/>
              </a:rPr>
              <a:t>To </a:t>
            </a:r>
            <a:r>
              <a:rPr lang="en-US" sz="3200" b="1" dirty="0">
                <a:solidFill>
                  <a:schemeClr val="tx1"/>
                </a:solidFill>
                <a:latin typeface="TH SarabunPSK" pitchFamily="34" charset="-34"/>
                <a:cs typeface="TH SarabunPSK" pitchFamily="34" charset="-34"/>
              </a:rPr>
              <a:t>lay a strong foundation and develop climate resilient approaches and readiness for the people to be able to adapt to climate change</a:t>
            </a:r>
            <a:endParaRPr lang="th-TH" sz="3200" b="1" dirty="0">
              <a:solidFill>
                <a:schemeClr val="tx1"/>
              </a:solidFill>
              <a:latin typeface="TH SarabunPSK" pitchFamily="34" charset="-34"/>
              <a:cs typeface="TH SarabunPSK" pitchFamily="34" charset="-34"/>
            </a:endParaRPr>
          </a:p>
        </p:txBody>
      </p:sp>
      <p:sp>
        <p:nvSpPr>
          <p:cNvPr id="16" name="Rectangle 15"/>
          <p:cNvSpPr/>
          <p:nvPr/>
        </p:nvSpPr>
        <p:spPr>
          <a:xfrm>
            <a:off x="251520" y="4104948"/>
            <a:ext cx="8640960" cy="100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thaiDist"/>
            <a:r>
              <a:rPr lang="en-US" sz="3400" b="1" dirty="0">
                <a:latin typeface="TH SarabunPSK" pitchFamily="34" charset="-34"/>
                <a:cs typeface="TH SarabunPSK" pitchFamily="34" charset="-34"/>
              </a:rPr>
              <a:t>2. </a:t>
            </a:r>
            <a:r>
              <a:rPr lang="en-US" sz="3400" b="1" dirty="0" smtClean="0">
                <a:latin typeface="TH SarabunPSK" pitchFamily="34" charset="-34"/>
                <a:cs typeface="TH SarabunPSK" pitchFamily="34" charset="-34"/>
              </a:rPr>
              <a:t>To </a:t>
            </a:r>
            <a:r>
              <a:rPr lang="en-US" sz="3400" b="1" dirty="0">
                <a:latin typeface="TH SarabunPSK" pitchFamily="34" charset="-34"/>
                <a:cs typeface="TH SarabunPSK" pitchFamily="34" charset="-34"/>
              </a:rPr>
              <a:t>provide financial agencies with budget allocation framework </a:t>
            </a:r>
            <a:endParaRPr lang="th-TH" sz="3400" b="1" dirty="0">
              <a:latin typeface="TH SarabunPSK" pitchFamily="34" charset="-34"/>
              <a:cs typeface="TH SarabunPSK" pitchFamily="34" charset="-34"/>
            </a:endParaRPr>
          </a:p>
        </p:txBody>
      </p:sp>
      <p:sp>
        <p:nvSpPr>
          <p:cNvPr id="20" name="Title 5"/>
          <p:cNvSpPr>
            <a:spLocks noGrp="1"/>
          </p:cNvSpPr>
          <p:nvPr>
            <p:ph type="title"/>
          </p:nvPr>
        </p:nvSpPr>
        <p:spPr>
          <a:xfrm>
            <a:off x="-4980" y="260648"/>
            <a:ext cx="9144000" cy="1025654"/>
          </a:xfrm>
          <a:solidFill>
            <a:srgbClr val="F19397"/>
          </a:solidFill>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0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objective of the National Adaptation Plan</a:t>
            </a:r>
            <a:endParaRPr lang="en-US" sz="5000" b="1" dirty="0" smtClean="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extLst>
      <p:ext uri="{BB962C8B-B14F-4D97-AF65-F5344CB8AC3E}">
        <p14:creationId xmlns="" xmlns:p14="http://schemas.microsoft.com/office/powerpoint/2010/main" val="47256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47689" y="3651656"/>
            <a:ext cx="8640960" cy="86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500" b="1" dirty="0">
                <a:latin typeface="TH SarabunPSK" pitchFamily="34" charset="-34"/>
                <a:cs typeface="TH SarabunPSK" pitchFamily="34" charset="-34"/>
              </a:rPr>
              <a:t>1. develop database</a:t>
            </a:r>
            <a:r>
              <a:rPr lang="en-US" sz="2500" b="1" dirty="0" smtClean="0">
                <a:latin typeface="TH SarabunPSK" pitchFamily="34" charset="-34"/>
                <a:cs typeface="TH SarabunPSK" pitchFamily="34" charset="-34"/>
              </a:rPr>
              <a:t>, research</a:t>
            </a:r>
            <a:r>
              <a:rPr lang="en-US" sz="2500" b="1" dirty="0">
                <a:latin typeface="TH SarabunPSK" pitchFamily="34" charset="-34"/>
                <a:cs typeface="TH SarabunPSK" pitchFamily="34" charset="-34"/>
              </a:rPr>
              <a:t>, knowledge, and technology for supporting climate adaptation actions</a:t>
            </a:r>
            <a:endParaRPr lang="th-TH" sz="2500" b="1" dirty="0">
              <a:latin typeface="TH SarabunPSK" pitchFamily="34" charset="-34"/>
              <a:cs typeface="TH SarabunPSK" pitchFamily="34" charset="-34"/>
            </a:endParaRPr>
          </a:p>
        </p:txBody>
      </p:sp>
      <p:sp>
        <p:nvSpPr>
          <p:cNvPr id="17" name="Rectangle 16"/>
          <p:cNvSpPr/>
          <p:nvPr/>
        </p:nvSpPr>
        <p:spPr>
          <a:xfrm>
            <a:off x="247689" y="5646500"/>
            <a:ext cx="8640960" cy="111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500" b="1" dirty="0">
                <a:latin typeface="TH SarabunPSK" pitchFamily="34" charset="-34"/>
                <a:cs typeface="TH SarabunPSK" pitchFamily="34" charset="-34"/>
              </a:rPr>
              <a:t>3. establish and incorporate climate </a:t>
            </a:r>
            <a:r>
              <a:rPr lang="en-US" sz="2500" b="1" dirty="0" smtClean="0">
                <a:latin typeface="TH SarabunPSK" pitchFamily="34" charset="-34"/>
                <a:cs typeface="TH SarabunPSK" pitchFamily="34" charset="-34"/>
              </a:rPr>
              <a:t>resilience </a:t>
            </a:r>
            <a:r>
              <a:rPr lang="en-US" sz="2500" b="1" dirty="0">
                <a:latin typeface="TH SarabunPSK" pitchFamily="34" charset="-34"/>
                <a:cs typeface="TH SarabunPSK" pitchFamily="34" charset="-34"/>
              </a:rPr>
              <a:t>into the national development by promoting the integration of climate </a:t>
            </a:r>
            <a:r>
              <a:rPr lang="en-US" sz="2500" b="1" dirty="0" smtClean="0">
                <a:latin typeface="TH SarabunPSK" pitchFamily="34" charset="-34"/>
                <a:cs typeface="TH SarabunPSK" pitchFamily="34" charset="-34"/>
              </a:rPr>
              <a:t>adaptation measures </a:t>
            </a:r>
            <a:r>
              <a:rPr lang="en-US" sz="2500" b="1" dirty="0">
                <a:latin typeface="TH SarabunPSK" pitchFamily="34" charset="-34"/>
                <a:cs typeface="TH SarabunPSK" pitchFamily="34" charset="-34"/>
              </a:rPr>
              <a:t>in all sectors and at all levels </a:t>
            </a:r>
            <a:endParaRPr lang="th-TH" sz="2500" b="1" dirty="0">
              <a:latin typeface="TH SarabunPSK" pitchFamily="34" charset="-34"/>
              <a:cs typeface="TH SarabunPSK" pitchFamily="34" charset="-34"/>
            </a:endParaRPr>
          </a:p>
        </p:txBody>
      </p:sp>
      <p:sp>
        <p:nvSpPr>
          <p:cNvPr id="16" name="Rectangle 15"/>
          <p:cNvSpPr/>
          <p:nvPr/>
        </p:nvSpPr>
        <p:spPr>
          <a:xfrm>
            <a:off x="251520" y="4515752"/>
            <a:ext cx="8640960" cy="111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500" b="1" dirty="0">
                <a:latin typeface="TH SarabunPSK" pitchFamily="34" charset="-34"/>
                <a:cs typeface="TH SarabunPSK" pitchFamily="34" charset="-34"/>
              </a:rPr>
              <a:t>2. enhance capacities and awareness of development parties at all levels to ensure readiness for conducting the measures in accordance with climate change plans and policies</a:t>
            </a:r>
            <a:endParaRPr lang="th-TH" sz="2500" b="1" dirty="0">
              <a:latin typeface="TH SarabunPSK" pitchFamily="34" charset="-34"/>
              <a:cs typeface="TH SarabunPSK" pitchFamily="34" charset="-34"/>
            </a:endParaRPr>
          </a:p>
        </p:txBody>
      </p:sp>
      <p:sp>
        <p:nvSpPr>
          <p:cNvPr id="5" name="Rectangle 4"/>
          <p:cNvSpPr/>
          <p:nvPr/>
        </p:nvSpPr>
        <p:spPr>
          <a:xfrm>
            <a:off x="1115616" y="1643548"/>
            <a:ext cx="7704856" cy="1246495"/>
          </a:xfrm>
          <a:prstGeom prst="rect">
            <a:avLst/>
          </a:prstGeom>
        </p:spPr>
        <p:txBody>
          <a:bodyPr wrap="square">
            <a:spAutoFit/>
          </a:bodyPr>
          <a:lstStyle/>
          <a:p>
            <a:pPr algn="thaiDist"/>
            <a:r>
              <a:rPr lang="en-US" sz="2500" b="1" dirty="0">
                <a:solidFill>
                  <a:srgbClr val="002060"/>
                </a:solidFill>
                <a:latin typeface="TH SarabunPSK" pitchFamily="34" charset="-34"/>
                <a:cs typeface="TH SarabunPSK" pitchFamily="34" charset="-34"/>
              </a:rPr>
              <a:t>Thailand </a:t>
            </a:r>
            <a:r>
              <a:rPr lang="en-US" sz="2500" b="1" dirty="0" smtClean="0">
                <a:solidFill>
                  <a:srgbClr val="002060"/>
                </a:solidFill>
                <a:latin typeface="TH SarabunPSK" pitchFamily="34" charset="-34"/>
                <a:cs typeface="TH SarabunPSK" pitchFamily="34" charset="-34"/>
              </a:rPr>
              <a:t>will be resilient </a:t>
            </a:r>
            <a:r>
              <a:rPr lang="en-US" sz="2500" b="1" dirty="0">
                <a:solidFill>
                  <a:srgbClr val="002060"/>
                </a:solidFill>
                <a:latin typeface="TH SarabunPSK" pitchFamily="34" charset="-34"/>
                <a:cs typeface="TH SarabunPSK" pitchFamily="34" charset="-34"/>
              </a:rPr>
              <a:t>to climate change impacts and has integrated adaptation measures to increase opportunities and capacities for the country to grow in a stable and sustainable </a:t>
            </a:r>
            <a:r>
              <a:rPr lang="en-US" sz="2500" b="1" dirty="0" smtClean="0">
                <a:solidFill>
                  <a:srgbClr val="002060"/>
                </a:solidFill>
                <a:latin typeface="TH SarabunPSK" pitchFamily="34" charset="-34"/>
                <a:cs typeface="TH SarabunPSK" pitchFamily="34" charset="-34"/>
              </a:rPr>
              <a:t>way</a:t>
            </a:r>
            <a:endParaRPr lang="th-TH" sz="2500" b="1" dirty="0">
              <a:solidFill>
                <a:srgbClr val="002060"/>
              </a:solidFill>
              <a:latin typeface="TH SarabunPSK" pitchFamily="34" charset="-34"/>
              <a:cs typeface="TH SarabunPSK" pitchFamily="34" charset="-34"/>
            </a:endParaRPr>
          </a:p>
        </p:txBody>
      </p:sp>
      <p:sp>
        <p:nvSpPr>
          <p:cNvPr id="6" name="Rectangle 5"/>
          <p:cNvSpPr/>
          <p:nvPr/>
        </p:nvSpPr>
        <p:spPr>
          <a:xfrm>
            <a:off x="183343" y="1681949"/>
            <a:ext cx="923651" cy="523220"/>
          </a:xfrm>
          <a:prstGeom prst="rect">
            <a:avLst/>
          </a:prstGeom>
        </p:spPr>
        <p:txBody>
          <a:bodyPr wrap="none">
            <a:spAutoFit/>
          </a:bodyPr>
          <a:lstStyle/>
          <a:p>
            <a:pPr fontAlgn="auto">
              <a:spcBef>
                <a:spcPts val="600"/>
              </a:spcBef>
              <a:spcAft>
                <a:spcPts val="0"/>
              </a:spcAft>
              <a:defRPr/>
            </a:pPr>
            <a:r>
              <a:rPr lang="en-US" b="1" dirty="0" smtClean="0">
                <a:latin typeface="TH SarabunPSK" pitchFamily="34" charset="-34"/>
                <a:cs typeface="TH SarabunPSK" pitchFamily="34" charset="-34"/>
              </a:rPr>
              <a:t>Vision:</a:t>
            </a:r>
          </a:p>
        </p:txBody>
      </p:sp>
      <p:sp>
        <p:nvSpPr>
          <p:cNvPr id="7" name="Rectangle 6"/>
          <p:cNvSpPr/>
          <p:nvPr/>
        </p:nvSpPr>
        <p:spPr>
          <a:xfrm>
            <a:off x="179512" y="3185212"/>
            <a:ext cx="1083951" cy="523220"/>
          </a:xfrm>
          <a:prstGeom prst="rect">
            <a:avLst/>
          </a:prstGeom>
        </p:spPr>
        <p:txBody>
          <a:bodyPr wrap="none">
            <a:spAutoFit/>
          </a:bodyPr>
          <a:lstStyle/>
          <a:p>
            <a:pPr fontAlgn="auto">
              <a:spcBef>
                <a:spcPts val="600"/>
              </a:spcBef>
              <a:spcAft>
                <a:spcPts val="0"/>
              </a:spcAft>
              <a:defRPr/>
            </a:pPr>
            <a:r>
              <a:rPr lang="en-US" b="1" dirty="0" smtClean="0">
                <a:latin typeface="TH SarabunPSK" pitchFamily="34" charset="-34"/>
                <a:cs typeface="TH SarabunPSK" pitchFamily="34" charset="-34"/>
              </a:rPr>
              <a:t>Mission:</a:t>
            </a:r>
          </a:p>
        </p:txBody>
      </p:sp>
      <p:sp>
        <p:nvSpPr>
          <p:cNvPr id="20" name="Title 5"/>
          <p:cNvSpPr>
            <a:spLocks noGrp="1"/>
          </p:cNvSpPr>
          <p:nvPr>
            <p:ph type="title"/>
          </p:nvPr>
        </p:nvSpPr>
        <p:spPr>
          <a:xfrm>
            <a:off x="0" y="-27384"/>
            <a:ext cx="9144000" cy="1692000"/>
          </a:xfrm>
          <a:solidFill>
            <a:srgbClr val="F19397"/>
          </a:solidFill>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1" dirty="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The 1</a:t>
            </a:r>
            <a:r>
              <a:rPr lang="en-US" sz="5400" b="1" baseline="40000" dirty="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st</a:t>
            </a:r>
            <a:r>
              <a:rPr lang="en-US" sz="5400" b="1" dirty="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 Draft of </a:t>
            </a:r>
            <a:br>
              <a:rPr lang="en-US" sz="5400" b="1" dirty="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rPr>
            </a:br>
            <a:r>
              <a:rPr lang="en-US" sz="5400" b="1" dirty="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Thailand National Adaptation Plan</a:t>
            </a:r>
            <a:endParaRPr lang="en-US" sz="5400" b="1" dirty="0" smtClean="0">
              <a:ln>
                <a:solidFill>
                  <a:schemeClr val="bg1"/>
                </a:solidFill>
              </a:ln>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2" name="Slide Number Placeholder 11"/>
          <p:cNvSpPr>
            <a:spLocks noGrp="1"/>
          </p:cNvSpPr>
          <p:nvPr>
            <p:ph type="sldNum" sz="quarter" idx="12"/>
          </p:nvPr>
        </p:nvSpPr>
        <p:spPr>
          <a:xfrm>
            <a:off x="6553200" y="6448251"/>
            <a:ext cx="2133600" cy="365125"/>
          </a:xfrm>
        </p:spPr>
        <p:txBody>
          <a:bodyPr/>
          <a:lstStyle/>
          <a:p>
            <a:fld id="{FF17E9AF-D43A-46CF-8483-2E50C6BA326B}" type="slidenum">
              <a:rPr lang="th-TH" sz="1600" b="1" smtClean="0">
                <a:latin typeface="TH SarabunPSK" pitchFamily="34" charset="-34"/>
                <a:cs typeface="TH SarabunPSK" pitchFamily="34" charset="-34"/>
              </a:rPr>
              <a:pPr/>
              <a:t>3</a:t>
            </a:fld>
            <a:endParaRPr lang="th-TH" sz="1600" b="1" dirty="0">
              <a:latin typeface="TH SarabunPSK" pitchFamily="34" charset="-34"/>
              <a:cs typeface="TH SarabunPSK" pitchFamily="34" charset="-34"/>
            </a:endParaRPr>
          </a:p>
        </p:txBody>
      </p:sp>
      <p:sp>
        <p:nvSpPr>
          <p:cNvPr id="15" name="Rectangle 14"/>
          <p:cNvSpPr/>
          <p:nvPr/>
        </p:nvSpPr>
        <p:spPr>
          <a:xfrm>
            <a:off x="183343" y="2776512"/>
            <a:ext cx="1234633" cy="523220"/>
          </a:xfrm>
          <a:prstGeom prst="rect">
            <a:avLst/>
          </a:prstGeom>
        </p:spPr>
        <p:txBody>
          <a:bodyPr wrap="none">
            <a:spAutoFit/>
          </a:bodyPr>
          <a:lstStyle/>
          <a:p>
            <a:r>
              <a:rPr lang="en-US" b="1" dirty="0" smtClean="0">
                <a:latin typeface="TH SarabunPSK" pitchFamily="34" charset="-34"/>
                <a:cs typeface="TH SarabunPSK" pitchFamily="34" charset="-34"/>
              </a:rPr>
              <a:t>Duration:</a:t>
            </a:r>
            <a:endParaRPr lang="th-TH" b="1" dirty="0">
              <a:latin typeface="TH SarabunPSK" pitchFamily="34" charset="-34"/>
              <a:cs typeface="TH SarabunPSK" pitchFamily="34" charset="-34"/>
            </a:endParaRPr>
          </a:p>
        </p:txBody>
      </p:sp>
      <p:sp>
        <p:nvSpPr>
          <p:cNvPr id="21" name="Rectangle 20"/>
          <p:cNvSpPr/>
          <p:nvPr/>
        </p:nvSpPr>
        <p:spPr>
          <a:xfrm>
            <a:off x="1475656" y="2806250"/>
            <a:ext cx="3816424" cy="477054"/>
          </a:xfrm>
          <a:prstGeom prst="rect">
            <a:avLst/>
          </a:prstGeom>
        </p:spPr>
        <p:txBody>
          <a:bodyPr wrap="square">
            <a:spAutoFit/>
          </a:bodyPr>
          <a:lstStyle/>
          <a:p>
            <a:r>
              <a:rPr lang="en-US" sz="2500" b="1" dirty="0" smtClean="0">
                <a:solidFill>
                  <a:srgbClr val="002060"/>
                </a:solidFill>
                <a:latin typeface="TH SarabunPSK" pitchFamily="34" charset="-34"/>
                <a:cs typeface="TH SarabunPSK" pitchFamily="34" charset="-34"/>
              </a:rPr>
              <a:t>Long-term plan</a:t>
            </a:r>
            <a:r>
              <a:rPr lang="th-TH" sz="2500" b="1" dirty="0" smtClean="0">
                <a:solidFill>
                  <a:srgbClr val="002060"/>
                </a:solidFill>
                <a:latin typeface="TH SarabunPSK" pitchFamily="34" charset="-34"/>
                <a:cs typeface="TH SarabunPSK" pitchFamily="34" charset="-34"/>
              </a:rPr>
              <a:t> (5</a:t>
            </a:r>
            <a:r>
              <a:rPr lang="th-TH" sz="2500" b="1" dirty="0">
                <a:solidFill>
                  <a:srgbClr val="002060"/>
                </a:solidFill>
                <a:latin typeface="TH SarabunPSK" pitchFamily="34" charset="-34"/>
                <a:cs typeface="TH SarabunPSK" pitchFamily="34" charset="-34"/>
              </a:rPr>
              <a:t>-</a:t>
            </a:r>
            <a:r>
              <a:rPr lang="en-US" sz="2500" b="1" dirty="0" smtClean="0">
                <a:solidFill>
                  <a:srgbClr val="002060"/>
                </a:solidFill>
                <a:latin typeface="TH SarabunPSK" pitchFamily="34" charset="-34"/>
                <a:cs typeface="TH SarabunPSK" pitchFamily="34" charset="-34"/>
              </a:rPr>
              <a:t>Year Revision)</a:t>
            </a:r>
            <a:endParaRPr lang="th-TH" sz="2500" b="1" dirty="0">
              <a:solidFill>
                <a:srgbClr val="002060"/>
              </a:solidFill>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000" y="1340768"/>
            <a:ext cx="8784000" cy="4525963"/>
          </a:xfrm>
        </p:spPr>
        <p:txBody>
          <a:bodyPr>
            <a:noAutofit/>
          </a:bodyPr>
          <a:lstStyle/>
          <a:p>
            <a:pPr marL="354013" indent="-265113">
              <a:buNone/>
            </a:pPr>
            <a:r>
              <a:rPr lang="en-US" sz="4800" b="1" dirty="0" smtClean="0">
                <a:solidFill>
                  <a:srgbClr val="0000FF"/>
                </a:solidFill>
                <a:latin typeface="TH SarabunPSK" panose="020B0500040200020003" pitchFamily="34" charset="-34"/>
                <a:cs typeface="TH SarabunPSK" panose="020B0500040200020003" pitchFamily="34" charset="-34"/>
              </a:rPr>
              <a:t>1. </a:t>
            </a:r>
            <a:r>
              <a:rPr lang="en-US" sz="4800" b="1" dirty="0">
                <a:solidFill>
                  <a:srgbClr val="0000FF"/>
                </a:solidFill>
                <a:latin typeface="TH SarabunPSK" panose="020B0500040200020003" pitchFamily="34" charset="-34"/>
                <a:cs typeface="TH SarabunPSK" panose="020B0500040200020003" pitchFamily="34" charset="-34"/>
              </a:rPr>
              <a:t>F</a:t>
            </a:r>
            <a:r>
              <a:rPr lang="en-US" sz="4800" b="1" dirty="0" smtClean="0">
                <a:solidFill>
                  <a:srgbClr val="0000FF"/>
                </a:solidFill>
                <a:latin typeface="TH SarabunPSK" panose="020B0500040200020003" pitchFamily="34" charset="-34"/>
                <a:cs typeface="TH SarabunPSK" panose="020B0500040200020003" pitchFamily="34" charset="-34"/>
              </a:rPr>
              <a:t>lood &amp; drought and water management</a:t>
            </a:r>
          </a:p>
          <a:p>
            <a:pPr marL="354013" indent="-265113">
              <a:buNone/>
            </a:pPr>
            <a:r>
              <a:rPr lang="en-US" sz="4800" b="1" dirty="0" smtClean="0">
                <a:solidFill>
                  <a:srgbClr val="FF6600"/>
                </a:solidFill>
                <a:latin typeface="TH SarabunPSK" panose="020B0500040200020003" pitchFamily="34" charset="-34"/>
                <a:cs typeface="TH SarabunPSK" panose="020B0500040200020003" pitchFamily="34" charset="-34"/>
              </a:rPr>
              <a:t>2. Agriculture and food security</a:t>
            </a:r>
          </a:p>
          <a:p>
            <a:pPr marL="354013" indent="-265113">
              <a:buNone/>
            </a:pPr>
            <a:r>
              <a:rPr lang="en-US" sz="4800" b="1" dirty="0" smtClean="0">
                <a:solidFill>
                  <a:srgbClr val="FF0066"/>
                </a:solidFill>
                <a:latin typeface="TH SarabunPSK" panose="020B0500040200020003" pitchFamily="34" charset="-34"/>
                <a:cs typeface="TH SarabunPSK" panose="020B0500040200020003" pitchFamily="34" charset="-34"/>
              </a:rPr>
              <a:t>3. Tourism</a:t>
            </a:r>
          </a:p>
          <a:p>
            <a:pPr marL="354013" indent="-265113">
              <a:buNone/>
            </a:pPr>
            <a:r>
              <a:rPr lang="en-US" sz="4800" b="1" dirty="0" smtClean="0">
                <a:solidFill>
                  <a:srgbClr val="9900CC"/>
                </a:solidFill>
                <a:latin typeface="TH SarabunPSK" panose="020B0500040200020003" pitchFamily="34" charset="-34"/>
                <a:cs typeface="TH SarabunPSK" panose="020B0500040200020003" pitchFamily="34" charset="-34"/>
              </a:rPr>
              <a:t>4. Public health</a:t>
            </a:r>
          </a:p>
          <a:p>
            <a:pPr marL="354013" indent="-265113">
              <a:buNone/>
            </a:pPr>
            <a:r>
              <a:rPr lang="en-US" sz="4800" b="1" dirty="0" smtClean="0">
                <a:solidFill>
                  <a:srgbClr val="00CC00"/>
                </a:solidFill>
                <a:latin typeface="TH SarabunPSK" panose="020B0500040200020003" pitchFamily="34" charset="-34"/>
                <a:cs typeface="TH SarabunPSK" panose="020B0500040200020003" pitchFamily="34" charset="-34"/>
              </a:rPr>
              <a:t>5. Natural resource management</a:t>
            </a:r>
          </a:p>
          <a:p>
            <a:pPr marL="354013" indent="-265113">
              <a:buNone/>
            </a:pPr>
            <a:r>
              <a:rPr lang="en-US" sz="4800" b="1" dirty="0" smtClean="0">
                <a:solidFill>
                  <a:srgbClr val="FF0000"/>
                </a:solidFill>
                <a:latin typeface="TH SarabunPSK" panose="020B0500040200020003" pitchFamily="34" charset="-34"/>
                <a:cs typeface="TH SarabunPSK" panose="020B0500040200020003" pitchFamily="34" charset="-34"/>
              </a:rPr>
              <a:t>6. Human settlement and security</a:t>
            </a:r>
          </a:p>
        </p:txBody>
      </p:sp>
      <p:sp>
        <p:nvSpPr>
          <p:cNvPr id="4" name="Date Placeholder 3"/>
          <p:cNvSpPr>
            <a:spLocks noGrp="1"/>
          </p:cNvSpPr>
          <p:nvPr>
            <p:ph type="dt" sz="half" idx="10"/>
          </p:nvPr>
        </p:nvSpPr>
        <p:spPr/>
        <p:txBody>
          <a:bodyPr/>
          <a:lstStyle/>
          <a:p>
            <a:pPr>
              <a:defRPr/>
            </a:pPr>
            <a:fld id="{4276CDCB-7C62-4C95-BDF8-0D94A716E161}" type="datetime1">
              <a:rPr lang="th-TH" b="1" smtClean="0">
                <a:latin typeface="TH SarabunPSK" panose="020B0500040200020003" pitchFamily="34" charset="-34"/>
                <a:cs typeface="TH SarabunPSK" panose="020B0500040200020003" pitchFamily="34" charset="-34"/>
              </a:rPr>
              <a:pPr>
                <a:defRPr/>
              </a:pPr>
              <a:t>15/05/60</a:t>
            </a:fld>
            <a:endParaRPr lang="th-TH" b="1">
              <a:latin typeface="TH SarabunPSK" panose="020B0500040200020003" pitchFamily="34" charset="-34"/>
              <a:cs typeface="TH SarabunPSK" panose="020B0500040200020003"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b="1" smtClean="0">
                <a:latin typeface="TH SarabunPSK" panose="020B0500040200020003" pitchFamily="34" charset="-34"/>
                <a:cs typeface="TH SarabunPSK" panose="020B0500040200020003" pitchFamily="34" charset="-34"/>
              </a:rPr>
              <a:pPr>
                <a:defRPr/>
              </a:pPr>
              <a:t>4</a:t>
            </a:fld>
            <a:endParaRPr lang="th-TH" b="1">
              <a:latin typeface="TH SarabunPSK" panose="020B0500040200020003" pitchFamily="34" charset="-34"/>
              <a:cs typeface="TH SarabunPSK" panose="020B0500040200020003" pitchFamily="34" charset="-34"/>
            </a:endParaRPr>
          </a:p>
        </p:txBody>
      </p:sp>
      <p:sp>
        <p:nvSpPr>
          <p:cNvPr id="6" name="Title 5"/>
          <p:cNvSpPr txBox="1">
            <a:spLocks/>
          </p:cNvSpPr>
          <p:nvPr/>
        </p:nvSpPr>
        <p:spPr>
          <a:xfrm>
            <a:off x="-4980" y="260648"/>
            <a:ext cx="9144000" cy="972000"/>
          </a:xfrm>
          <a:prstGeom prst="rect">
            <a:avLst/>
          </a:prstGeom>
          <a:solidFill>
            <a:srgbClr val="F19397"/>
          </a:solidFill>
        </p:spPr>
        <p:txBody>
          <a:bodyPr vert="horz" lIns="91440" tIns="45720" rIns="91440" bIns="45720" rtlCol="0" anchor="ct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auto">
              <a:spcAft>
                <a:spcPts val="0"/>
              </a:spcAft>
            </a:pPr>
            <a:r>
              <a:rPr lang="en-US" sz="5400" b="1" dirty="0" smtClean="0">
                <a:solidFill>
                  <a:schemeClr val="bg1"/>
                </a:solidFill>
                <a:effectLst>
                  <a:outerShdw blurRad="38100" dist="38100" dir="2700000" algn="tl">
                    <a:srgbClr val="000000">
                      <a:alpha val="43137"/>
                    </a:srgbClr>
                  </a:outerShdw>
                </a:effectLst>
                <a:latin typeface="TH SarabunPSK" panose="020B0500040200020003" pitchFamily="34" charset="-34"/>
                <a:cs typeface="TH SarabunPSK" pitchFamily="34" charset="-34"/>
              </a:rPr>
              <a:t>Implementation Guidelines (Sectors)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4980" y="116632"/>
            <a:ext cx="9144000" cy="720000"/>
          </a:xfrm>
          <a:prstGeom prst="rect">
            <a:avLst/>
          </a:prstGeom>
          <a:solidFill>
            <a:srgbClr val="F19397"/>
          </a:solidFill>
        </p:spPr>
        <p:txBody>
          <a:bodyPr vert="horz" lIns="91440" tIns="45720" rIns="91440" bIns="45720" rtlCol="0" anchor="ct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auto">
              <a:spcAft>
                <a:spcPts val="0"/>
              </a:spcAft>
            </a:pPr>
            <a:r>
              <a:rPr lang="en-US"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Goals</a:t>
            </a:r>
          </a:p>
        </p:txBody>
      </p:sp>
      <p:graphicFrame>
        <p:nvGraphicFramePr>
          <p:cNvPr id="8" name="Table 7"/>
          <p:cNvGraphicFramePr>
            <a:graphicFrameLocks noGrp="1"/>
          </p:cNvGraphicFramePr>
          <p:nvPr>
            <p:extLst>
              <p:ext uri="{D42A27DB-BD31-4B8C-83A1-F6EECF244321}">
                <p14:modId xmlns="" xmlns:p14="http://schemas.microsoft.com/office/powerpoint/2010/main" val="2065413400"/>
              </p:ext>
            </p:extLst>
          </p:nvPr>
        </p:nvGraphicFramePr>
        <p:xfrm>
          <a:off x="251520" y="764704"/>
          <a:ext cx="8568952" cy="5998464"/>
        </p:xfrm>
        <a:graphic>
          <a:graphicData uri="http://schemas.openxmlformats.org/drawingml/2006/table">
            <a:tbl>
              <a:tblPr/>
              <a:tblGrid>
                <a:gridCol w="2227928">
                  <a:extLst>
                    <a:ext uri="{9D8B030D-6E8A-4147-A177-3AD203B41FA5}">
                      <a16:colId xmlns="" xmlns:a16="http://schemas.microsoft.com/office/drawing/2014/main" val="20000"/>
                    </a:ext>
                  </a:extLst>
                </a:gridCol>
                <a:gridCol w="6341024">
                  <a:extLst>
                    <a:ext uri="{9D8B030D-6E8A-4147-A177-3AD203B41FA5}">
                      <a16:colId xmlns="" xmlns:a16="http://schemas.microsoft.com/office/drawing/2014/main" val="20001"/>
                    </a:ext>
                  </a:extLst>
                </a:gridCol>
              </a:tblGrid>
              <a:tr h="0">
                <a:tc>
                  <a:txBody>
                    <a:bodyPr/>
                    <a:lstStyle/>
                    <a:p>
                      <a:pPr algn="ctr">
                        <a:spcBef>
                          <a:spcPts val="300"/>
                        </a:spcBef>
                        <a:spcAft>
                          <a:spcPts val="0"/>
                        </a:spcAft>
                      </a:pPr>
                      <a:r>
                        <a:rPr lang="en-US" sz="2400" b="1" dirty="0" smtClean="0">
                          <a:latin typeface="TH SarabunPSK" pitchFamily="34" charset="-34"/>
                          <a:ea typeface="Times New Roman"/>
                          <a:cs typeface="TH SarabunPSK" pitchFamily="34" charset="-34"/>
                        </a:rPr>
                        <a:t>sectors</a:t>
                      </a:r>
                      <a:endParaRPr lang="en-US" sz="2400" b="1"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algn="ctr">
                        <a:spcBef>
                          <a:spcPts val="300"/>
                        </a:spcBef>
                        <a:spcAft>
                          <a:spcPts val="0"/>
                        </a:spcAft>
                      </a:pPr>
                      <a:r>
                        <a:rPr lang="en-US" sz="2400" b="1" dirty="0" smtClean="0">
                          <a:latin typeface="TH SarabunPSK" pitchFamily="34" charset="-34"/>
                          <a:ea typeface="Times New Roman"/>
                          <a:cs typeface="TH SarabunPSK" pitchFamily="34" charset="-34"/>
                        </a:rPr>
                        <a:t>Goals</a:t>
                      </a:r>
                      <a:endParaRPr lang="en-US" sz="2400" b="1"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extLst>
                  <a:ext uri="{0D108BD9-81ED-4DB2-BD59-A6C34878D82A}">
                    <a16:rowId xmlns="" xmlns:a16="http://schemas.microsoft.com/office/drawing/2014/main" val="10000"/>
                  </a:ext>
                </a:extLst>
              </a:tr>
              <a:tr h="570344">
                <a:tc rowSpan="2">
                  <a:txBody>
                    <a:bodyPr/>
                    <a:lstStyle/>
                    <a:p>
                      <a:pPr>
                        <a:lnSpc>
                          <a:spcPct val="95000"/>
                        </a:lnSpc>
                        <a:spcBef>
                          <a:spcPts val="300"/>
                        </a:spcBef>
                        <a:spcAft>
                          <a:spcPts val="0"/>
                        </a:spcAft>
                      </a:pPr>
                      <a:r>
                        <a:rPr lang="en-US" sz="2100" b="1" dirty="0" smtClean="0">
                          <a:latin typeface="TH SarabunPSK" pitchFamily="34" charset="-34"/>
                          <a:ea typeface="Times New Roman"/>
                          <a:cs typeface="TH SarabunPSK" pitchFamily="34" charset="-34"/>
                        </a:rPr>
                        <a:t>Water Management</a:t>
                      </a:r>
                      <a:endParaRPr lang="en-US" sz="2100" b="1"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88900">
                        <a:lnSpc>
                          <a:spcPct val="100000"/>
                        </a:lnSpc>
                        <a:spcBef>
                          <a:spcPts val="300"/>
                        </a:spcBef>
                        <a:spcAft>
                          <a:spcPts val="0"/>
                        </a:spcAft>
                      </a:pPr>
                      <a:r>
                        <a:rPr lang="en-US" sz="2100" b="1" dirty="0" smtClean="0">
                          <a:latin typeface="TH SarabunPSK" pitchFamily="34" charset="-34"/>
                          <a:ea typeface="Times New Roman"/>
                          <a:cs typeface="TH SarabunPSK" pitchFamily="34" charset="-34"/>
                        </a:rPr>
                        <a:t>1. Balanced management between water supply and water usage of all river basins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vMerge="1">
                  <a:txBody>
                    <a:bodyPr/>
                    <a:lstStyle/>
                    <a:p>
                      <a:pPr>
                        <a:lnSpc>
                          <a:spcPct val="95000"/>
                        </a:lnSpc>
                        <a:spcBef>
                          <a:spcPts val="300"/>
                        </a:spcBef>
                        <a:spcAft>
                          <a:spcPts val="0"/>
                        </a:spcAft>
                      </a:pPr>
                      <a:endParaRPr lang="en-US" sz="2000" b="1"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09220" indent="-109220">
                        <a:lnSpc>
                          <a:spcPct val="100000"/>
                        </a:lnSpc>
                        <a:spcBef>
                          <a:spcPts val="300"/>
                        </a:spcBef>
                        <a:spcAft>
                          <a:spcPts val="0"/>
                        </a:spcAft>
                      </a:pPr>
                      <a:r>
                        <a:rPr lang="th-TH" sz="2100" b="1" dirty="0" smtClean="0">
                          <a:latin typeface="TH SarabunPSK" pitchFamily="34" charset="-34"/>
                          <a:ea typeface="Times New Roman"/>
                          <a:cs typeface="TH SarabunPSK" pitchFamily="34" charset="-34"/>
                        </a:rPr>
                        <a:t>2.</a:t>
                      </a:r>
                      <a:r>
                        <a:rPr lang="en-US" sz="2100" b="1" dirty="0" smtClean="0">
                          <a:latin typeface="TH SarabunPSK" pitchFamily="34" charset="-34"/>
                          <a:ea typeface="Times New Roman"/>
                          <a:cs typeface="TH SarabunPSK" pitchFamily="34" charset="-34"/>
                        </a:rPr>
                        <a:t> Resilience and readiness for coping with and reducing damages from floods and droughts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91842">
                <a:tc rowSpan="2">
                  <a:txBody>
                    <a:bodyPr/>
                    <a:lstStyle/>
                    <a:p>
                      <a:pPr>
                        <a:lnSpc>
                          <a:spcPct val="95000"/>
                        </a:lnSpc>
                        <a:spcAft>
                          <a:spcPts val="0"/>
                        </a:spcAft>
                      </a:pPr>
                      <a:r>
                        <a:rPr lang="en-US" sz="2100" b="1" spc="0" baseline="0" dirty="0" smtClean="0">
                          <a:latin typeface="TH SarabunPSK" pitchFamily="34" charset="-34"/>
                          <a:ea typeface="Times New Roman"/>
                          <a:cs typeface="TH SarabunPSK" pitchFamily="34" charset="-34"/>
                        </a:rPr>
                        <a:t>Agriculture and Food Security</a:t>
                      </a:r>
                      <a:endParaRPr lang="en-US" sz="2100" b="1" spc="0" baseline="0" dirty="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indent="-127000">
                        <a:lnSpc>
                          <a:spcPct val="100000"/>
                        </a:lnSpc>
                        <a:spcAft>
                          <a:spcPts val="0"/>
                        </a:spcAft>
                      </a:pPr>
                      <a:r>
                        <a:rPr lang="th-TH" sz="2100" b="1" spc="0" baseline="0" dirty="0" smtClean="0">
                          <a:latin typeface="TH SarabunPSK" pitchFamily="34" charset="-34"/>
                          <a:ea typeface="Times New Roman"/>
                          <a:cs typeface="TH SarabunPSK" pitchFamily="34" charset="-34"/>
                        </a:rPr>
                        <a:t>1.</a:t>
                      </a:r>
                      <a:r>
                        <a:rPr lang="en-US" sz="2100" b="1" spc="0" baseline="0" dirty="0" smtClean="0">
                          <a:latin typeface="TH SarabunPSK" pitchFamily="34" charset="-34"/>
                          <a:ea typeface="Times New Roman"/>
                          <a:cs typeface="TH SarabunPSK" pitchFamily="34" charset="-34"/>
                        </a:rPr>
                        <a:t> Resilience and readiness for tackling natural disasters in agricultural sector</a:t>
                      </a:r>
                      <a:endParaRPr lang="en-US" sz="2100" b="1" spc="0" baseline="0" dirty="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
                <a:tc vMerge="1">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lang="en-US" sz="2000" b="1" spc="0" baseline="0" dirty="0" smtClean="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88900" indent="-88900">
                        <a:lnSpc>
                          <a:spcPct val="100000"/>
                        </a:lnSpc>
                        <a:spcAft>
                          <a:spcPts val="0"/>
                        </a:spcAft>
                      </a:pPr>
                      <a:r>
                        <a:rPr lang="th-TH" sz="2100" b="1" spc="0" baseline="0" dirty="0" smtClean="0">
                          <a:latin typeface="TH SarabunPSK" pitchFamily="34" charset="-34"/>
                          <a:ea typeface="Times New Roman"/>
                          <a:cs typeface="TH SarabunPSK" pitchFamily="34" charset="-34"/>
                        </a:rPr>
                        <a:t>2.</a:t>
                      </a:r>
                      <a:r>
                        <a:rPr lang="en-US" sz="2100" b="1" spc="0" baseline="0" dirty="0" smtClean="0">
                          <a:latin typeface="TH SarabunPSK" pitchFamily="34" charset="-34"/>
                          <a:ea typeface="Times New Roman"/>
                          <a:cs typeface="TH SarabunPSK" pitchFamily="34" charset="-34"/>
                        </a:rPr>
                        <a:t> Food security at all levels</a:t>
                      </a:r>
                      <a:endParaRPr lang="en-US" sz="2100" b="1" spc="0" baseline="0" dirty="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en-US" sz="2100" b="1" spc="0" baseline="0" dirty="0" smtClean="0">
                          <a:latin typeface="TH SarabunPSK" pitchFamily="34" charset="-34"/>
                          <a:ea typeface="Times New Roman"/>
                          <a:cs typeface="TH SarabunPSK" pitchFamily="34" charset="-34"/>
                        </a:rPr>
                        <a:t>Tourism Management</a:t>
                      </a: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indent="-127000">
                        <a:spcAft>
                          <a:spcPts val="0"/>
                        </a:spcAft>
                      </a:pPr>
                      <a:r>
                        <a:rPr lang="th-TH" sz="2100" b="1" spc="0" baseline="0" dirty="0">
                          <a:latin typeface="TH SarabunPSK" pitchFamily="34" charset="-34"/>
                          <a:ea typeface="Times New Roman"/>
                          <a:cs typeface="TH SarabunPSK" pitchFamily="34" charset="-34"/>
                        </a:rPr>
                        <a:t>1. </a:t>
                      </a:r>
                      <a:r>
                        <a:rPr lang="en-US" sz="2100" b="1" spc="0" baseline="0" dirty="0" smtClean="0">
                          <a:latin typeface="TH SarabunPSK" pitchFamily="34" charset="-34"/>
                          <a:ea typeface="Times New Roman"/>
                          <a:cs typeface="TH SarabunPSK" pitchFamily="34" charset="-34"/>
                        </a:rPr>
                        <a:t>Development and promotion of ecological and sustainable tourisms for travelling options that help reduce climate </a:t>
                      </a:r>
                      <a:endParaRPr lang="en-US" sz="2100" b="1" spc="0" baseline="0"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indent="0" algn="l" defTabSz="914400" rtl="0" eaLnBrk="1" fontAlgn="auto" latinLnBrk="0" hangingPunct="1">
                        <a:lnSpc>
                          <a:spcPct val="95000"/>
                        </a:lnSpc>
                        <a:spcBef>
                          <a:spcPts val="0"/>
                        </a:spcBef>
                        <a:spcAft>
                          <a:spcPts val="0"/>
                        </a:spcAft>
                        <a:buClrTx/>
                        <a:buSzTx/>
                        <a:buFontTx/>
                        <a:buNone/>
                        <a:tabLst/>
                        <a:defRPr/>
                      </a:pPr>
                      <a:endParaRPr lang="en-US" sz="2000" b="1" spc="0" baseline="0" dirty="0" smtClean="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3670" indent="-153670">
                        <a:spcAft>
                          <a:spcPts val="0"/>
                        </a:spcAft>
                      </a:pPr>
                      <a:r>
                        <a:rPr lang="th-TH" sz="2100" b="1" spc="0" baseline="0" dirty="0">
                          <a:latin typeface="TH SarabunPSK" pitchFamily="34" charset="-34"/>
                          <a:ea typeface="Times New Roman"/>
                          <a:cs typeface="TH SarabunPSK" pitchFamily="34" charset="-34"/>
                        </a:rPr>
                        <a:t>2. </a:t>
                      </a:r>
                      <a:r>
                        <a:rPr lang="en-US" sz="2100" b="1" spc="0" baseline="0" dirty="0" smtClean="0">
                          <a:latin typeface="TH SarabunPSK" pitchFamily="34" charset="-34"/>
                          <a:ea typeface="Times New Roman"/>
                          <a:cs typeface="TH SarabunPSK" pitchFamily="34" charset="-34"/>
                        </a:rPr>
                        <a:t>Adaptive capacity to reducing disaster and climate risks</a:t>
                      </a:r>
                      <a:endParaRPr lang="en-US" sz="2100" b="1" spc="0" baseline="0"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en-US" sz="2100" b="1" spc="0" baseline="0" dirty="0" smtClean="0">
                          <a:latin typeface="TH SarabunPSK" pitchFamily="34" charset="-34"/>
                          <a:ea typeface="Times New Roman"/>
                          <a:cs typeface="TH SarabunPSK" pitchFamily="34" charset="-34"/>
                        </a:rPr>
                        <a:t>Public Health Management</a:t>
                      </a: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indent="-127000">
                        <a:lnSpc>
                          <a:spcPct val="95000"/>
                        </a:lnSpc>
                        <a:spcAft>
                          <a:spcPts val="0"/>
                        </a:spcAft>
                      </a:pPr>
                      <a:r>
                        <a:rPr lang="th-TH" sz="2100" b="1" spc="0" baseline="0" dirty="0">
                          <a:latin typeface="TH SarabunPSK" pitchFamily="34" charset="-34"/>
                          <a:ea typeface="Times New Roman"/>
                          <a:cs typeface="TH SarabunPSK" pitchFamily="34" charset="-34"/>
                        </a:rPr>
                        <a:t>1. </a:t>
                      </a:r>
                      <a:r>
                        <a:rPr lang="en-US" sz="2100" b="1" spc="0" baseline="0" dirty="0" smtClean="0">
                          <a:latin typeface="TH SarabunPSK" pitchFamily="34" charset="-34"/>
                          <a:ea typeface="Times New Roman"/>
                          <a:cs typeface="TH SarabunPSK" pitchFamily="34" charset="-34"/>
                        </a:rPr>
                        <a:t>Surveillance mechanism and climate-related disease prevention</a:t>
                      </a:r>
                      <a:endParaRPr lang="en-US" sz="2100" b="1" spc="0" baseline="0"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indent="0" algn="l" defTabSz="914400" rtl="0" eaLnBrk="1" fontAlgn="auto" latinLnBrk="0" hangingPunct="1">
                        <a:lnSpc>
                          <a:spcPct val="95000"/>
                        </a:lnSpc>
                        <a:spcBef>
                          <a:spcPts val="0"/>
                        </a:spcBef>
                        <a:spcAft>
                          <a:spcPts val="0"/>
                        </a:spcAft>
                        <a:buClrTx/>
                        <a:buSzTx/>
                        <a:buFontTx/>
                        <a:buNone/>
                        <a:tabLst/>
                        <a:defRPr/>
                      </a:pPr>
                      <a:endParaRPr lang="en-US" sz="2000" b="1" spc="0" baseline="0" dirty="0" smtClean="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5000"/>
                        </a:lnSpc>
                        <a:spcAft>
                          <a:spcPts val="0"/>
                        </a:spcAft>
                      </a:pPr>
                      <a:r>
                        <a:rPr lang="th-TH" sz="2100" b="1" spc="0" baseline="0" dirty="0">
                          <a:latin typeface="TH SarabunPSK" pitchFamily="34" charset="-34"/>
                          <a:ea typeface="Times New Roman"/>
                          <a:cs typeface="TH SarabunPSK" pitchFamily="34" charset="-34"/>
                        </a:rPr>
                        <a:t>2. </a:t>
                      </a:r>
                      <a:r>
                        <a:rPr lang="en-US" sz="2100" b="1" spc="0" baseline="0" dirty="0" smtClean="0">
                          <a:latin typeface="TH SarabunPSK" pitchFamily="34" charset="-34"/>
                          <a:ea typeface="Times New Roman"/>
                          <a:cs typeface="TH SarabunPSK" pitchFamily="34" charset="-34"/>
                        </a:rPr>
                        <a:t>Capacity building about public health system to address climate change</a:t>
                      </a:r>
                      <a:endParaRPr lang="en-US" sz="2100" b="1" spc="0" baseline="0"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en-US" sz="2100" b="1" spc="0" baseline="0" dirty="0" smtClean="0">
                          <a:latin typeface="TH SarabunPSK" pitchFamily="34" charset="-34"/>
                          <a:ea typeface="Times New Roman"/>
                          <a:cs typeface="TH SarabunPSK" pitchFamily="34" charset="-34"/>
                        </a:rPr>
                        <a:t>Natural resources Management</a:t>
                      </a: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88900">
                        <a:lnSpc>
                          <a:spcPct val="95000"/>
                        </a:lnSpc>
                        <a:spcAft>
                          <a:spcPts val="0"/>
                        </a:spcAft>
                      </a:pPr>
                      <a:r>
                        <a:rPr lang="th-TH" sz="2100" b="1" spc="0" baseline="0" dirty="0">
                          <a:latin typeface="TH SarabunPSK" pitchFamily="34" charset="-34"/>
                          <a:ea typeface="Times New Roman"/>
                          <a:cs typeface="TH SarabunPSK" pitchFamily="34" charset="-34"/>
                        </a:rPr>
                        <a:t>1. </a:t>
                      </a:r>
                      <a:r>
                        <a:rPr lang="en-US" sz="2100" b="1" spc="0" baseline="0" dirty="0" smtClean="0">
                          <a:latin typeface="TH SarabunPSK" pitchFamily="34" charset="-34"/>
                          <a:ea typeface="Times New Roman"/>
                          <a:cs typeface="TH SarabunPSK" pitchFamily="34" charset="-34"/>
                        </a:rPr>
                        <a:t>Abundance preservation of natural resources and ecosystem on land</a:t>
                      </a:r>
                      <a:endParaRPr lang="en-US" sz="2100" b="1" spc="0" baseline="0"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indent="0" algn="l" defTabSz="914400" rtl="0" eaLnBrk="1" fontAlgn="auto" latinLnBrk="0" hangingPunct="1">
                        <a:lnSpc>
                          <a:spcPct val="95000"/>
                        </a:lnSpc>
                        <a:spcBef>
                          <a:spcPts val="0"/>
                        </a:spcBef>
                        <a:spcAft>
                          <a:spcPts val="0"/>
                        </a:spcAft>
                        <a:buClrTx/>
                        <a:buSzTx/>
                        <a:buFontTx/>
                        <a:buNone/>
                        <a:tabLst/>
                        <a:defRPr/>
                      </a:pPr>
                      <a:endParaRPr lang="en-US" sz="2000" b="1" spc="0" baseline="0" dirty="0" smtClean="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indent="-127000">
                        <a:lnSpc>
                          <a:spcPct val="95000"/>
                        </a:lnSpc>
                        <a:spcAft>
                          <a:spcPts val="0"/>
                        </a:spcAft>
                      </a:pPr>
                      <a:r>
                        <a:rPr lang="th-TH" sz="2100" b="1" spc="0" baseline="0" dirty="0">
                          <a:latin typeface="TH SarabunPSK" pitchFamily="34" charset="-34"/>
                          <a:ea typeface="Times New Roman"/>
                          <a:cs typeface="TH SarabunPSK" pitchFamily="34" charset="-34"/>
                        </a:rPr>
                        <a:t>2. </a:t>
                      </a:r>
                      <a:r>
                        <a:rPr lang="en-US" sz="2100" b="1" spc="0" baseline="0" dirty="0" smtClean="0">
                          <a:latin typeface="TH SarabunPSK" pitchFamily="34" charset="-34"/>
                          <a:ea typeface="Times New Roman"/>
                          <a:cs typeface="TH SarabunPSK" pitchFamily="34" charset="-34"/>
                        </a:rPr>
                        <a:t>Sustainable management of marine and coastal resources </a:t>
                      </a:r>
                      <a:endParaRPr lang="en-US" sz="2100" b="1" spc="0" baseline="0"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en-US" sz="2100" b="1" dirty="0" smtClean="0">
                          <a:latin typeface="TH SarabunPSK" pitchFamily="34" charset="-34"/>
                          <a:ea typeface="Times New Roman"/>
                          <a:cs typeface="TH SarabunPSK" pitchFamily="34" charset="-34"/>
                        </a:rPr>
                        <a:t>Human Settlement and </a:t>
                      </a:r>
                      <a:r>
                        <a:rPr lang="en-US" sz="2100" b="1" spc="-100" baseline="0" dirty="0" smtClean="0">
                          <a:latin typeface="TH SarabunPSK" pitchFamily="34" charset="-34"/>
                          <a:ea typeface="Times New Roman"/>
                          <a:cs typeface="TH SarabunPSK" pitchFamily="34" charset="-34"/>
                        </a:rPr>
                        <a:t>Security</a:t>
                      </a: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5000"/>
                        </a:lnSpc>
                        <a:spcAft>
                          <a:spcPts val="0"/>
                        </a:spcAft>
                      </a:pPr>
                      <a:r>
                        <a:rPr lang="th-TH" sz="2100" b="1" dirty="0">
                          <a:latin typeface="TH SarabunPSK" pitchFamily="34" charset="-34"/>
                          <a:ea typeface="Times New Roman"/>
                          <a:cs typeface="TH SarabunPSK" pitchFamily="34" charset="-34"/>
                        </a:rPr>
                        <a:t>1</a:t>
                      </a:r>
                      <a:r>
                        <a:rPr lang="th-TH" sz="2100" b="1" dirty="0" smtClean="0">
                          <a:latin typeface="TH SarabunPSK" pitchFamily="34" charset="-34"/>
                          <a:ea typeface="Times New Roman"/>
                          <a:cs typeface="TH SarabunPSK" pitchFamily="34" charset="-34"/>
                        </a:rPr>
                        <a:t>.</a:t>
                      </a:r>
                      <a:r>
                        <a:rPr lang="en-US" sz="2100" b="1" dirty="0" smtClean="0">
                          <a:latin typeface="TH SarabunPSK" pitchFamily="34" charset="-34"/>
                          <a:ea typeface="Times New Roman"/>
                          <a:cs typeface="TH SarabunPSK" pitchFamily="34" charset="-34"/>
                        </a:rPr>
                        <a:t> Reduction of risks and damages caused by natural disasters to settlement areas</a:t>
                      </a:r>
                      <a:endParaRPr lang="en-US" sz="2100" b="1"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indent="0" algn="l" defTabSz="914400" rtl="0" eaLnBrk="1" fontAlgn="auto" latinLnBrk="0" hangingPunct="1">
                        <a:lnSpc>
                          <a:spcPct val="95000"/>
                        </a:lnSpc>
                        <a:spcBef>
                          <a:spcPts val="0"/>
                        </a:spcBef>
                        <a:spcAft>
                          <a:spcPts val="0"/>
                        </a:spcAft>
                        <a:buClrTx/>
                        <a:buSzTx/>
                        <a:buFontTx/>
                        <a:buNone/>
                        <a:tabLst/>
                        <a:defRPr/>
                      </a:pPr>
                      <a:endParaRPr lang="en-US" sz="2000" b="1" spc="0" baseline="0" dirty="0" smtClean="0">
                        <a:latin typeface="TH SarabunPSK" pitchFamily="34" charset="-34"/>
                        <a:ea typeface="Times New Roman"/>
                        <a:cs typeface="TH SarabunPSK" pitchFamily="34" charset="-34"/>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ct val="95000"/>
                        </a:lnSpc>
                        <a:spcAft>
                          <a:spcPts val="0"/>
                        </a:spcAft>
                      </a:pPr>
                      <a:r>
                        <a:rPr lang="th-TH" sz="2100" b="1" dirty="0">
                          <a:latin typeface="TH SarabunPSK" pitchFamily="34" charset="-34"/>
                          <a:ea typeface="Times New Roman"/>
                          <a:cs typeface="TH SarabunPSK" pitchFamily="34" charset="-34"/>
                        </a:rPr>
                        <a:t>2. </a:t>
                      </a:r>
                      <a:r>
                        <a:rPr lang="en-US" sz="2100" b="1" dirty="0" smtClean="0">
                          <a:latin typeface="TH SarabunPSK" pitchFamily="34" charset="-34"/>
                          <a:ea typeface="Times New Roman"/>
                          <a:cs typeface="TH SarabunPSK" pitchFamily="34" charset="-34"/>
                        </a:rPr>
                        <a:t>Communities prepared for adapting to climate change</a:t>
                      </a:r>
                      <a:endParaRPr lang="en-US" sz="2100" b="1" dirty="0">
                        <a:latin typeface="TH SarabunPSK" pitchFamily="34" charset="-34"/>
                        <a:ea typeface="Times New Roman"/>
                        <a:cs typeface="TH SarabunPSK"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0016" y="1088832"/>
            <a:ext cx="2340000" cy="536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TH SarabunPSK" pitchFamily="34" charset="-34"/>
                <a:cs typeface="TH SarabunPSK" pitchFamily="34" charset="-34"/>
              </a:rPr>
              <a:t>Water  management</a:t>
            </a:r>
            <a:endParaRPr lang="th-TH" sz="2500" b="1" dirty="0">
              <a:solidFill>
                <a:srgbClr val="FFFF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1" name="Rounded Rectangle 10"/>
          <p:cNvSpPr/>
          <p:nvPr/>
        </p:nvSpPr>
        <p:spPr>
          <a:xfrm>
            <a:off x="150018" y="2074099"/>
            <a:ext cx="1836000" cy="828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TH SarabunPSK" pitchFamily="34" charset="-34"/>
                <a:cs typeface="TH SarabunPSK" pitchFamily="34" charset="-34"/>
              </a:rPr>
              <a:t>Agriculture and </a:t>
            </a:r>
          </a:p>
          <a:p>
            <a:r>
              <a:rPr lang="en-US" sz="2500" b="1" dirty="0" smtClean="0">
                <a:latin typeface="TH SarabunPSK" pitchFamily="34" charset="-34"/>
                <a:cs typeface="TH SarabunPSK" pitchFamily="34" charset="-34"/>
              </a:rPr>
              <a:t>food security</a:t>
            </a:r>
            <a:endParaRPr lang="th-TH" sz="2500" b="1" dirty="0">
              <a:solidFill>
                <a:srgbClr val="FFFF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2" name="Rounded Rectangle 11"/>
          <p:cNvSpPr/>
          <p:nvPr/>
        </p:nvSpPr>
        <p:spPr>
          <a:xfrm>
            <a:off x="150018" y="3224876"/>
            <a:ext cx="2484000" cy="536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TH SarabunPSK" pitchFamily="34" charset="-34"/>
                <a:cs typeface="TH SarabunPSK" pitchFamily="34" charset="-34"/>
              </a:rPr>
              <a:t>Tourism management</a:t>
            </a:r>
            <a:endParaRPr lang="th-TH" sz="2500" b="1" dirty="0">
              <a:solidFill>
                <a:srgbClr val="FFFF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3" name="Rounded Rectangle 12"/>
          <p:cNvSpPr/>
          <p:nvPr/>
        </p:nvSpPr>
        <p:spPr>
          <a:xfrm>
            <a:off x="150018" y="3933056"/>
            <a:ext cx="1656000" cy="828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TH SarabunPSK" pitchFamily="34" charset="-34"/>
                <a:cs typeface="TH SarabunPSK" pitchFamily="34" charset="-34"/>
              </a:rPr>
              <a:t>Public health </a:t>
            </a:r>
          </a:p>
          <a:p>
            <a:r>
              <a:rPr lang="en-US" sz="2500" b="1" dirty="0" smtClean="0">
                <a:latin typeface="TH SarabunPSK" pitchFamily="34" charset="-34"/>
                <a:cs typeface="TH SarabunPSK" pitchFamily="34" charset="-34"/>
              </a:rPr>
              <a:t>management</a:t>
            </a:r>
            <a:endParaRPr lang="th-TH" sz="2500" b="1" dirty="0">
              <a:solidFill>
                <a:srgbClr val="FFFF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4" name="Rounded Rectangle 13"/>
          <p:cNvSpPr/>
          <p:nvPr/>
        </p:nvSpPr>
        <p:spPr>
          <a:xfrm>
            <a:off x="150018" y="4941168"/>
            <a:ext cx="2016000" cy="828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TH SarabunPSK" pitchFamily="34" charset="-34"/>
                <a:cs typeface="TH SarabunPSK" pitchFamily="34" charset="-34"/>
              </a:rPr>
              <a:t>Natural resource </a:t>
            </a:r>
          </a:p>
          <a:p>
            <a:r>
              <a:rPr lang="en-US" sz="2500" b="1" dirty="0" smtClean="0">
                <a:latin typeface="TH SarabunPSK" pitchFamily="34" charset="-34"/>
                <a:cs typeface="TH SarabunPSK" pitchFamily="34" charset="-34"/>
              </a:rPr>
              <a:t>management</a:t>
            </a:r>
            <a:endParaRPr lang="th-TH" sz="2500" b="1" dirty="0">
              <a:solidFill>
                <a:srgbClr val="FFFF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5" name="Rounded Rectangle 14"/>
          <p:cNvSpPr/>
          <p:nvPr/>
        </p:nvSpPr>
        <p:spPr>
          <a:xfrm>
            <a:off x="150017" y="5916936"/>
            <a:ext cx="2196000" cy="828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smtClean="0">
                <a:latin typeface="TH SarabunPSK" pitchFamily="34" charset="-34"/>
                <a:cs typeface="TH SarabunPSK" pitchFamily="34" charset="-34"/>
              </a:rPr>
              <a:t>Human settlement </a:t>
            </a:r>
          </a:p>
          <a:p>
            <a:r>
              <a:rPr lang="en-US" sz="2500" b="1" dirty="0" smtClean="0">
                <a:latin typeface="TH SarabunPSK" pitchFamily="34" charset="-34"/>
                <a:cs typeface="TH SarabunPSK" pitchFamily="34" charset="-34"/>
              </a:rPr>
              <a:t>and security</a:t>
            </a:r>
            <a:endParaRPr lang="th-TH" sz="2500" b="1" dirty="0">
              <a:solidFill>
                <a:srgbClr val="FFFF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16" name="Pentagon 15"/>
          <p:cNvSpPr/>
          <p:nvPr/>
        </p:nvSpPr>
        <p:spPr>
          <a:xfrm flipH="1">
            <a:off x="2526281" y="908341"/>
            <a:ext cx="6514479" cy="1015663"/>
          </a:xfrm>
          <a:prstGeom prst="homePlate">
            <a:avLst>
              <a:gd name="adj" fmla="val 24239"/>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buFont typeface="Arial" pitchFamily="34" charset="0"/>
              <a:buChar char="•"/>
              <a:tabLst>
                <a:tab pos="1528763" algn="l"/>
              </a:tabLst>
            </a:pPr>
            <a:r>
              <a:rPr lang="th-TH" sz="2000" b="1" dirty="0" smtClean="0">
                <a:solidFill>
                  <a:sysClr val="windowText" lastClr="000000"/>
                </a:solidFill>
                <a:latin typeface="TH SarabunPSK" pitchFamily="34" charset="-34"/>
                <a:cs typeface="TH SarabunPSK" pitchFamily="34" charset="-34"/>
              </a:rPr>
              <a:t> </a:t>
            </a:r>
            <a:r>
              <a:rPr lang="en-US" sz="2000" b="1" dirty="0">
                <a:solidFill>
                  <a:schemeClr val="tx1"/>
                </a:solidFill>
                <a:latin typeface="TH SarabunPSK" pitchFamily="34" charset="-34"/>
                <a:ea typeface="Calibri" pitchFamily="34" charset="0"/>
                <a:cs typeface="TH SarabunPSK" pitchFamily="34" charset="-34"/>
              </a:rPr>
              <a:t>integrated and balanced water management in river basin systems</a:t>
            </a:r>
            <a:r>
              <a:rPr lang="th-TH" sz="2000" b="1" dirty="0" smtClean="0">
                <a:solidFill>
                  <a:sysClr val="windowText" lastClr="000000"/>
                </a:solidFill>
                <a:latin typeface="TH SarabunPSK" pitchFamily="34" charset="-34"/>
                <a:cs typeface="TH SarabunPSK" pitchFamily="34" charset="-34"/>
              </a:rPr>
              <a:t> </a:t>
            </a:r>
          </a:p>
          <a:p>
            <a:pPr>
              <a:buFont typeface="Arial" pitchFamily="34" charset="0"/>
              <a:buChar char="•"/>
              <a:tabLst>
                <a:tab pos="1528763" algn="l"/>
              </a:tabLst>
            </a:pPr>
            <a:r>
              <a:rPr lang="en-US" sz="2000" b="1" dirty="0" smtClean="0">
                <a:solidFill>
                  <a:schemeClr val="tx1"/>
                </a:solidFill>
                <a:latin typeface="TH SarabunPSK" pitchFamily="34" charset="-34"/>
                <a:ea typeface="Calibri" pitchFamily="34" charset="0"/>
                <a:cs typeface="TH SarabunPSK" pitchFamily="34" charset="-34"/>
              </a:rPr>
              <a:t> creation </a:t>
            </a:r>
            <a:r>
              <a:rPr lang="en-US" sz="2000" b="1" dirty="0">
                <a:solidFill>
                  <a:schemeClr val="tx1"/>
                </a:solidFill>
                <a:latin typeface="TH SarabunPSK" pitchFamily="34" charset="-34"/>
                <a:ea typeface="Calibri" pitchFamily="34" charset="0"/>
                <a:cs typeface="TH SarabunPSK" pitchFamily="34" charset="-34"/>
              </a:rPr>
              <a:t>of readiness for tackling and reducing damages caused by droughts and floods</a:t>
            </a:r>
            <a:endParaRPr lang="th-TH" sz="2000" b="1" dirty="0">
              <a:solidFill>
                <a:sysClr val="windowText" lastClr="000000"/>
              </a:solidFill>
              <a:latin typeface="TH SarabunPSK" pitchFamily="34" charset="-34"/>
              <a:cs typeface="TH SarabunPSK" pitchFamily="34" charset="-34"/>
            </a:endParaRPr>
          </a:p>
        </p:txBody>
      </p:sp>
      <p:sp>
        <p:nvSpPr>
          <p:cNvPr id="17" name="Pentagon 16"/>
          <p:cNvSpPr/>
          <p:nvPr/>
        </p:nvSpPr>
        <p:spPr>
          <a:xfrm flipH="1">
            <a:off x="2022994" y="2088370"/>
            <a:ext cx="7013056" cy="923330"/>
          </a:xfrm>
          <a:prstGeom prst="homePlate">
            <a:avLst>
              <a:gd name="adj" fmla="val 24239"/>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buFont typeface="Arial" pitchFamily="34" charset="0"/>
              <a:buChar char="•"/>
            </a:pPr>
            <a:r>
              <a:rPr lang="th-TH" sz="1800" b="1" dirty="0" smtClean="0">
                <a:solidFill>
                  <a:schemeClr val="tx1"/>
                </a:solidFill>
                <a:latin typeface="TH SarabunPSK" pitchFamily="34" charset="-34"/>
                <a:cs typeface="TH SarabunPSK" pitchFamily="34" charset="-34"/>
              </a:rPr>
              <a:t> </a:t>
            </a:r>
            <a:r>
              <a:rPr lang="en-US" sz="1800" b="1" dirty="0" smtClean="0">
                <a:solidFill>
                  <a:schemeClr val="tx1"/>
                </a:solidFill>
                <a:latin typeface="TH SarabunPSK" pitchFamily="34" charset="-34"/>
                <a:cs typeface="TH SarabunPSK" pitchFamily="34" charset="-34"/>
              </a:rPr>
              <a:t>creation </a:t>
            </a:r>
            <a:r>
              <a:rPr lang="en-US" sz="1800" b="1" dirty="0">
                <a:solidFill>
                  <a:schemeClr val="tx1"/>
                </a:solidFill>
                <a:latin typeface="TH SarabunPSK" pitchFamily="34" charset="-34"/>
                <a:cs typeface="TH SarabunPSK" pitchFamily="34" charset="-34"/>
              </a:rPr>
              <a:t>of resilience and readiness for adapting and addressing natural disaster risks </a:t>
            </a:r>
          </a:p>
          <a:p>
            <a:pPr>
              <a:buFont typeface="Arial" pitchFamily="34" charset="0"/>
              <a:buChar char="•"/>
            </a:pPr>
            <a:r>
              <a:rPr lang="th-TH" sz="1800" b="1" dirty="0" smtClean="0">
                <a:solidFill>
                  <a:schemeClr val="tx1"/>
                </a:solidFill>
                <a:latin typeface="TH SarabunPSK" pitchFamily="34" charset="-34"/>
                <a:cs typeface="TH SarabunPSK" pitchFamily="34" charset="-34"/>
              </a:rPr>
              <a:t> </a:t>
            </a:r>
            <a:r>
              <a:rPr lang="en-US" sz="1800" b="1" dirty="0" smtClean="0">
                <a:solidFill>
                  <a:schemeClr val="tx1"/>
                </a:solidFill>
                <a:latin typeface="TH SarabunPSK" pitchFamily="34" charset="-34"/>
                <a:cs typeface="TH SarabunPSK" pitchFamily="34" charset="-34"/>
              </a:rPr>
              <a:t>maintaining </a:t>
            </a:r>
            <a:r>
              <a:rPr lang="en-US" sz="1800" b="1" dirty="0">
                <a:solidFill>
                  <a:schemeClr val="tx1"/>
                </a:solidFill>
                <a:latin typeface="TH SarabunPSK" pitchFamily="34" charset="-34"/>
                <a:cs typeface="TH SarabunPSK" pitchFamily="34" charset="-34"/>
              </a:rPr>
              <a:t>of food security</a:t>
            </a:r>
          </a:p>
          <a:p>
            <a:pPr>
              <a:buFont typeface="Arial" pitchFamily="34" charset="0"/>
              <a:buChar char="•"/>
            </a:pPr>
            <a:r>
              <a:rPr lang="en-US" sz="1800" b="1" dirty="0" smtClean="0">
                <a:solidFill>
                  <a:schemeClr val="tx1"/>
                </a:solidFill>
                <a:latin typeface="TH SarabunPSK" pitchFamily="34" charset="-34"/>
                <a:cs typeface="TH SarabunPSK" pitchFamily="34" charset="-34"/>
              </a:rPr>
              <a:t> development </a:t>
            </a:r>
            <a:r>
              <a:rPr lang="en-US" sz="1800" b="1" dirty="0">
                <a:solidFill>
                  <a:schemeClr val="tx1"/>
                </a:solidFill>
                <a:latin typeface="TH SarabunPSK" pitchFamily="34" charset="-34"/>
                <a:cs typeface="TH SarabunPSK" pitchFamily="34" charset="-34"/>
              </a:rPr>
              <a:t>of agricultural technology for economic value addition</a:t>
            </a:r>
            <a:endParaRPr lang="th-TH" sz="1800" b="1" dirty="0">
              <a:solidFill>
                <a:schemeClr val="tx1"/>
              </a:solidFill>
              <a:latin typeface="TH SarabunPSK" pitchFamily="34" charset="-34"/>
              <a:cs typeface="TH SarabunPSK" pitchFamily="34" charset="-34"/>
            </a:endParaRPr>
          </a:p>
        </p:txBody>
      </p:sp>
      <p:sp>
        <p:nvSpPr>
          <p:cNvPr id="18" name="Pentagon 17"/>
          <p:cNvSpPr/>
          <p:nvPr/>
        </p:nvSpPr>
        <p:spPr>
          <a:xfrm flipH="1">
            <a:off x="2670298" y="3170464"/>
            <a:ext cx="6365752" cy="646331"/>
          </a:xfrm>
          <a:prstGeom prst="homePlate">
            <a:avLst>
              <a:gd name="adj" fmla="val 24239"/>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0" lvl="1">
              <a:buFont typeface="Arial" pitchFamily="34" charset="0"/>
              <a:buChar char="•"/>
            </a:pPr>
            <a:r>
              <a:rPr lang="en-US" sz="1800" b="1" dirty="0">
                <a:solidFill>
                  <a:schemeClr val="tx1"/>
                </a:solidFill>
                <a:latin typeface="TH SarabunPSK" pitchFamily="34" charset="-34"/>
                <a:cs typeface="TH SarabunPSK" pitchFamily="34" charset="-34"/>
              </a:rPr>
              <a:t> </a:t>
            </a:r>
            <a:r>
              <a:rPr lang="en-US" sz="1800" b="1" dirty="0" smtClean="0">
                <a:solidFill>
                  <a:schemeClr val="tx1"/>
                </a:solidFill>
                <a:latin typeface="TH SarabunPSK" pitchFamily="34" charset="-34"/>
                <a:cs typeface="TH SarabunPSK" pitchFamily="34" charset="-34"/>
              </a:rPr>
              <a:t>development </a:t>
            </a:r>
            <a:r>
              <a:rPr lang="en-US" sz="1800" b="1" dirty="0">
                <a:solidFill>
                  <a:schemeClr val="tx1"/>
                </a:solidFill>
                <a:latin typeface="TH SarabunPSK" pitchFamily="34" charset="-34"/>
                <a:cs typeface="TH SarabunPSK" pitchFamily="34" charset="-34"/>
              </a:rPr>
              <a:t>and promotion of ecological and sustainable tourism</a:t>
            </a:r>
          </a:p>
          <a:p>
            <a:pPr marL="0" lvl="1">
              <a:buFont typeface="Arial" pitchFamily="34" charset="0"/>
              <a:buChar char="•"/>
            </a:pPr>
            <a:r>
              <a:rPr lang="en-US" sz="1800" b="1" dirty="0">
                <a:solidFill>
                  <a:schemeClr val="tx1"/>
                </a:solidFill>
                <a:latin typeface="TH SarabunPSK" pitchFamily="34" charset="-34"/>
                <a:cs typeface="TH SarabunPSK" pitchFamily="34" charset="-34"/>
              </a:rPr>
              <a:t> </a:t>
            </a:r>
            <a:r>
              <a:rPr lang="en-US" sz="1800" b="1" dirty="0" smtClean="0">
                <a:solidFill>
                  <a:schemeClr val="tx1"/>
                </a:solidFill>
                <a:latin typeface="TH SarabunPSK" pitchFamily="34" charset="-34"/>
                <a:cs typeface="TH SarabunPSK" pitchFamily="34" charset="-34"/>
              </a:rPr>
              <a:t>adaptive </a:t>
            </a:r>
            <a:r>
              <a:rPr lang="en-US" sz="1800" b="1" dirty="0">
                <a:solidFill>
                  <a:schemeClr val="tx1"/>
                </a:solidFill>
                <a:latin typeface="TH SarabunPSK" pitchFamily="34" charset="-34"/>
                <a:cs typeface="TH SarabunPSK" pitchFamily="34" charset="-34"/>
              </a:rPr>
              <a:t>capacity to mitigate risks from disasters and climate change</a:t>
            </a:r>
            <a:endParaRPr lang="en-US" sz="1800" b="1" dirty="0" smtClean="0">
              <a:solidFill>
                <a:schemeClr val="tx1"/>
              </a:solidFill>
              <a:latin typeface="TH SarabunPSK" pitchFamily="34" charset="-34"/>
              <a:cs typeface="TH SarabunPSK" pitchFamily="34" charset="-34"/>
            </a:endParaRPr>
          </a:p>
        </p:txBody>
      </p:sp>
      <p:sp>
        <p:nvSpPr>
          <p:cNvPr id="19" name="Pentagon 18"/>
          <p:cNvSpPr/>
          <p:nvPr/>
        </p:nvSpPr>
        <p:spPr>
          <a:xfrm flipH="1">
            <a:off x="1835514" y="3999547"/>
            <a:ext cx="7200000" cy="923330"/>
          </a:xfrm>
          <a:prstGeom prst="homePlate">
            <a:avLst>
              <a:gd name="adj" fmla="val 24239"/>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0" lvl="1">
              <a:buFont typeface="Arial" pitchFamily="34" charset="0"/>
              <a:buChar char="•"/>
            </a:pPr>
            <a:r>
              <a:rPr lang="en-US" sz="1800" b="1" dirty="0" smtClean="0">
                <a:solidFill>
                  <a:schemeClr val="tx1"/>
                </a:solidFill>
                <a:latin typeface="TH SarabunPSK" pitchFamily="34" charset="-34"/>
                <a:cs typeface="TH SarabunPSK" pitchFamily="34" charset="-34"/>
              </a:rPr>
              <a:t> </a:t>
            </a:r>
            <a:r>
              <a:rPr lang="en-US" sz="1800" b="1" dirty="0">
                <a:solidFill>
                  <a:schemeClr val="tx1"/>
                </a:solidFill>
                <a:latin typeface="TH SarabunPSK" pitchFamily="34" charset="-34"/>
                <a:cs typeface="TH SarabunPSK" pitchFamily="34" charset="-34"/>
              </a:rPr>
              <a:t>The development of surveillance mechanism and climate-related disease prevention</a:t>
            </a:r>
          </a:p>
          <a:p>
            <a:pPr marL="0" lvl="1">
              <a:buFont typeface="Arial" pitchFamily="34" charset="0"/>
              <a:buChar char="•"/>
            </a:pPr>
            <a:r>
              <a:rPr lang="en-US" sz="1800" b="1" dirty="0">
                <a:solidFill>
                  <a:schemeClr val="tx1"/>
                </a:solidFill>
                <a:latin typeface="TH SarabunPSK" pitchFamily="34" charset="-34"/>
                <a:cs typeface="TH SarabunPSK" pitchFamily="34" charset="-34"/>
              </a:rPr>
              <a:t>The development of public health system capacity and the promotion of the public's accessibility to quality public health services</a:t>
            </a:r>
            <a:endParaRPr lang="th-TH" sz="1800" b="1" dirty="0" smtClean="0">
              <a:solidFill>
                <a:schemeClr val="tx1"/>
              </a:solidFill>
              <a:latin typeface="TH SarabunPSK" pitchFamily="34" charset="-34"/>
              <a:cs typeface="TH SarabunPSK" pitchFamily="34" charset="-34"/>
            </a:endParaRPr>
          </a:p>
        </p:txBody>
      </p:sp>
      <p:sp>
        <p:nvSpPr>
          <p:cNvPr id="20" name="Pentagon 19"/>
          <p:cNvSpPr/>
          <p:nvPr/>
        </p:nvSpPr>
        <p:spPr>
          <a:xfrm flipH="1">
            <a:off x="2195735" y="5190161"/>
            <a:ext cx="6840314" cy="646331"/>
          </a:xfrm>
          <a:prstGeom prst="homePlate">
            <a:avLst>
              <a:gd name="adj" fmla="val 24239"/>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173038" lvl="1" indent="-111125">
              <a:buFont typeface="Arial" pitchFamily="34" charset="0"/>
              <a:buChar char="•"/>
            </a:pPr>
            <a:r>
              <a:rPr lang="en-US" sz="1800" b="1" dirty="0" smtClean="0">
                <a:solidFill>
                  <a:schemeClr val="tx1"/>
                </a:solidFill>
                <a:latin typeface="TH SarabunPSK" pitchFamily="34" charset="-34"/>
                <a:cs typeface="TH SarabunPSK" pitchFamily="34" charset="-34"/>
              </a:rPr>
              <a:t>preservation </a:t>
            </a:r>
            <a:r>
              <a:rPr lang="en-US" sz="1800" b="1" dirty="0">
                <a:solidFill>
                  <a:schemeClr val="tx1"/>
                </a:solidFill>
                <a:latin typeface="TH SarabunPSK" pitchFamily="34" charset="-34"/>
                <a:cs typeface="TH SarabunPSK" pitchFamily="34" charset="-34"/>
              </a:rPr>
              <a:t>and restoration of natural resources and land ecosystem</a:t>
            </a:r>
          </a:p>
          <a:p>
            <a:pPr marL="173038" lvl="1" indent="-111125">
              <a:buFont typeface="Arial" pitchFamily="34" charset="0"/>
              <a:buChar char="•"/>
            </a:pPr>
            <a:r>
              <a:rPr lang="en-US" sz="1800" b="1" dirty="0" smtClean="0">
                <a:solidFill>
                  <a:schemeClr val="tx1"/>
                </a:solidFill>
                <a:latin typeface="TH SarabunPSK" pitchFamily="34" charset="-34"/>
                <a:cs typeface="TH SarabunPSK" pitchFamily="34" charset="-34"/>
              </a:rPr>
              <a:t>management </a:t>
            </a:r>
            <a:r>
              <a:rPr lang="en-US" sz="1800" b="1" dirty="0">
                <a:solidFill>
                  <a:schemeClr val="tx1"/>
                </a:solidFill>
                <a:latin typeface="TH SarabunPSK" pitchFamily="34" charset="-34"/>
                <a:cs typeface="TH SarabunPSK" pitchFamily="34" charset="-34"/>
              </a:rPr>
              <a:t>of marine and coastal resources</a:t>
            </a:r>
          </a:p>
        </p:txBody>
      </p:sp>
      <p:sp>
        <p:nvSpPr>
          <p:cNvPr id="21" name="Pentagon 20"/>
          <p:cNvSpPr/>
          <p:nvPr/>
        </p:nvSpPr>
        <p:spPr>
          <a:xfrm flipH="1">
            <a:off x="2411759" y="5978776"/>
            <a:ext cx="6624290" cy="707886"/>
          </a:xfrm>
          <a:prstGeom prst="homePlate">
            <a:avLst>
              <a:gd name="adj" fmla="val 24239"/>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111125" lvl="1" indent="-111125">
              <a:buFont typeface="Arial" pitchFamily="34" charset="0"/>
              <a:buChar char="•"/>
            </a:pPr>
            <a:r>
              <a:rPr lang="en-US" sz="2000" b="1" dirty="0" smtClean="0">
                <a:solidFill>
                  <a:schemeClr val="tx1"/>
                </a:solidFill>
                <a:latin typeface="TH SarabunPSK" pitchFamily="34" charset="-34"/>
                <a:cs typeface="TH SarabunPSK" pitchFamily="34" charset="-34"/>
              </a:rPr>
              <a:t>reduction </a:t>
            </a:r>
            <a:r>
              <a:rPr lang="en-US" sz="2000" b="1" dirty="0">
                <a:solidFill>
                  <a:schemeClr val="tx1"/>
                </a:solidFill>
                <a:latin typeface="TH SarabunPSK" pitchFamily="34" charset="-34"/>
                <a:cs typeface="TH SarabunPSK" pitchFamily="34" charset="-34"/>
              </a:rPr>
              <a:t>of natural disaster risks and damages</a:t>
            </a:r>
          </a:p>
          <a:p>
            <a:pPr marL="111125" lvl="1" indent="-111125">
              <a:buFont typeface="Arial" pitchFamily="34" charset="0"/>
              <a:buChar char="•"/>
            </a:pPr>
            <a:r>
              <a:rPr lang="en-US" sz="2000" b="1" dirty="0" smtClean="0">
                <a:solidFill>
                  <a:schemeClr val="tx1"/>
                </a:solidFill>
                <a:latin typeface="TH SarabunPSK" pitchFamily="34" charset="-34"/>
                <a:cs typeface="TH SarabunPSK" pitchFamily="34" charset="-34"/>
              </a:rPr>
              <a:t>creation </a:t>
            </a:r>
            <a:r>
              <a:rPr lang="en-US" sz="2000" b="1" dirty="0">
                <a:solidFill>
                  <a:schemeClr val="tx1"/>
                </a:solidFill>
                <a:latin typeface="TH SarabunPSK" pitchFamily="34" charset="-34"/>
                <a:cs typeface="TH SarabunPSK" pitchFamily="34" charset="-34"/>
              </a:rPr>
              <a:t>of readiness and adaptive capacity of the communities</a:t>
            </a:r>
          </a:p>
        </p:txBody>
      </p:sp>
      <p:sp>
        <p:nvSpPr>
          <p:cNvPr id="22" name="Title 5"/>
          <p:cNvSpPr txBox="1">
            <a:spLocks/>
          </p:cNvSpPr>
          <p:nvPr/>
        </p:nvSpPr>
        <p:spPr>
          <a:xfrm>
            <a:off x="-4980" y="116632"/>
            <a:ext cx="9144000" cy="720000"/>
          </a:xfrm>
          <a:prstGeom prst="rect">
            <a:avLst/>
          </a:prstGeom>
          <a:solidFill>
            <a:srgbClr val="F19397"/>
          </a:solidFill>
        </p:spPr>
        <p:txBody>
          <a:bodyPr vert="horz" lIns="91440" tIns="45720" rIns="91440" bIns="45720" rtlCol="0" anchor="ct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fontAlgn="auto">
              <a:spcAft>
                <a:spcPts val="0"/>
              </a:spcAft>
            </a:pPr>
            <a:r>
              <a:rPr lang="en-US"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6 Strategies – 16 Work plans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US" b="1" dirty="0">
                <a:latin typeface="TH SarabunPSK" pitchFamily="34" charset="-34"/>
                <a:cs typeface="TH SarabunPSK" pitchFamily="34" charset="-34"/>
              </a:rPr>
              <a:t>Strategy 1: Water Management</a:t>
            </a:r>
            <a:endParaRPr lang="th-TH" b="1" dirty="0">
              <a:latin typeface="TH SarabunPSK" pitchFamily="34" charset="-34"/>
              <a:cs typeface="TH SarabunPSK" pitchFamily="34" charset="-34"/>
            </a:endParaRPr>
          </a:p>
        </p:txBody>
      </p:sp>
      <p:sp>
        <p:nvSpPr>
          <p:cNvPr id="3" name="Content Placeholder 2"/>
          <p:cNvSpPr>
            <a:spLocks noGrp="1"/>
          </p:cNvSpPr>
          <p:nvPr>
            <p:ph idx="1"/>
          </p:nvPr>
        </p:nvSpPr>
        <p:spPr>
          <a:xfrm>
            <a:off x="0" y="1124744"/>
            <a:ext cx="9144000" cy="5652000"/>
          </a:xfrm>
          <a:solidFill>
            <a:schemeClr val="accent5">
              <a:lumMod val="60000"/>
              <a:lumOff val="40000"/>
            </a:schemeClr>
          </a:solidFill>
        </p:spPr>
        <p:txBody>
          <a:bodyPr>
            <a:noAutofit/>
          </a:bodyPr>
          <a:lstStyle/>
          <a:p>
            <a:pPr>
              <a:buNone/>
            </a:pPr>
            <a:r>
              <a:rPr lang="en-US" sz="2400" b="1" dirty="0">
                <a:latin typeface="TH SarabunPSK" pitchFamily="34" charset="-34"/>
                <a:cs typeface="TH SarabunPSK" pitchFamily="34" charset="-34"/>
              </a:rPr>
              <a:t>Work plan 1.1: The integrated and balanced water management in river basin </a:t>
            </a:r>
            <a:r>
              <a:rPr lang="en-US" sz="2400" b="1" dirty="0" smtClean="0">
                <a:latin typeface="TH SarabunPSK" pitchFamily="34" charset="-34"/>
                <a:cs typeface="TH SarabunPSK" pitchFamily="34" charset="-34"/>
              </a:rPr>
              <a:t>systems</a:t>
            </a:r>
            <a:endParaRPr lang="th-TH" sz="2400" b="1" dirty="0" smtClean="0">
              <a:latin typeface="TH SarabunPSK" pitchFamily="34" charset="-34"/>
              <a:cs typeface="TH SarabunPSK" pitchFamily="34" charset="-34"/>
            </a:endParaRPr>
          </a:p>
          <a:p>
            <a:pPr marL="361950" indent="-182563"/>
            <a:r>
              <a:rPr lang="en-US" sz="2150" b="1" dirty="0" smtClean="0">
                <a:latin typeface="TH SarabunPSK" pitchFamily="34" charset="-34"/>
                <a:cs typeface="TH SarabunPSK" pitchFamily="34" charset="-34"/>
              </a:rPr>
              <a:t>formulate/improve </a:t>
            </a:r>
            <a:r>
              <a:rPr lang="en-US" sz="2150" b="1" dirty="0">
                <a:latin typeface="TH SarabunPSK" pitchFamily="34" charset="-34"/>
                <a:cs typeface="TH SarabunPSK" pitchFamily="34" charset="-34"/>
              </a:rPr>
              <a:t>database system regrading the amount of water supply and water demand in all sectors</a:t>
            </a:r>
            <a:r>
              <a:rPr lang="th-TH" sz="2150" b="1" dirty="0" smtClean="0">
                <a:latin typeface="TH SarabunPSK" pitchFamily="34" charset="-34"/>
                <a:cs typeface="TH SarabunPSK" pitchFamily="34" charset="-34"/>
              </a:rPr>
              <a:t> </a:t>
            </a:r>
            <a:endParaRPr lang="en-US" sz="2150" b="1" dirty="0">
              <a:latin typeface="TH SarabunPSK" pitchFamily="34" charset="-34"/>
              <a:cs typeface="TH SarabunPSK" pitchFamily="34" charset="-34"/>
            </a:endParaRPr>
          </a:p>
          <a:p>
            <a:pPr marL="361950" indent="-182563"/>
            <a:r>
              <a:rPr lang="en-US" sz="2150" b="1" dirty="0" smtClean="0">
                <a:latin typeface="TH SarabunPSK" pitchFamily="34" charset="-34"/>
                <a:cs typeface="TH SarabunPSK" pitchFamily="34" charset="-34"/>
              </a:rPr>
              <a:t>Assess/foresee </a:t>
            </a:r>
            <a:r>
              <a:rPr lang="en-US" sz="2150" b="1" dirty="0">
                <a:latin typeface="TH SarabunPSK" pitchFamily="34" charset="-34"/>
                <a:cs typeface="TH SarabunPSK" pitchFamily="34" charset="-34"/>
              </a:rPr>
              <a:t>the impacts on water quantity and the possibility of changes in water flow and the distribution of water sources</a:t>
            </a:r>
            <a:r>
              <a:rPr lang="th-TH" sz="2150" b="1" dirty="0" smtClean="0">
                <a:latin typeface="TH SarabunPSK" pitchFamily="34" charset="-34"/>
                <a:cs typeface="TH SarabunPSK" pitchFamily="34" charset="-34"/>
              </a:rPr>
              <a:t> </a:t>
            </a:r>
            <a:endParaRPr lang="en-US" sz="2150" b="1" dirty="0">
              <a:latin typeface="TH SarabunPSK" pitchFamily="34" charset="-34"/>
              <a:cs typeface="TH SarabunPSK" pitchFamily="34" charset="-34"/>
            </a:endParaRPr>
          </a:p>
          <a:p>
            <a:pPr marL="361950" indent="-182563"/>
            <a:r>
              <a:rPr lang="en-US" sz="2150" b="1" dirty="0" smtClean="0">
                <a:latin typeface="TH SarabunPSK" pitchFamily="34" charset="-34"/>
                <a:cs typeface="TH SarabunPSK" pitchFamily="34" charset="-34"/>
              </a:rPr>
              <a:t>Promote/support </a:t>
            </a:r>
            <a:r>
              <a:rPr lang="en-US" sz="2150" b="1" dirty="0">
                <a:latin typeface="TH SarabunPSK" pitchFamily="34" charset="-34"/>
                <a:cs typeface="TH SarabunPSK" pitchFamily="34" charset="-34"/>
              </a:rPr>
              <a:t>the participatory process in determining water management plans and policies with climate change taken into </a:t>
            </a:r>
            <a:r>
              <a:rPr lang="en-US" sz="2150" b="1" dirty="0" smtClean="0">
                <a:latin typeface="TH SarabunPSK" pitchFamily="34" charset="-34"/>
                <a:cs typeface="TH SarabunPSK" pitchFamily="34" charset="-34"/>
              </a:rPr>
              <a:t>account</a:t>
            </a:r>
            <a:endParaRPr lang="th-TH" sz="2150" b="1" dirty="0" smtClean="0">
              <a:latin typeface="TH SarabunPSK" pitchFamily="34" charset="-34"/>
              <a:cs typeface="TH SarabunPSK" pitchFamily="34" charset="-34"/>
            </a:endParaRPr>
          </a:p>
          <a:p>
            <a:pPr marL="361950" indent="-182563"/>
            <a:r>
              <a:rPr lang="en-US" sz="2150" b="1" dirty="0">
                <a:latin typeface="TH SarabunPSK" pitchFamily="34" charset="-34"/>
                <a:cs typeface="TH SarabunPSK" pitchFamily="34" charset="-34"/>
              </a:rPr>
              <a:t>manage the </a:t>
            </a:r>
            <a:r>
              <a:rPr lang="en-US" sz="2150" b="1" dirty="0" err="1">
                <a:latin typeface="TH SarabunPSK" pitchFamily="34" charset="-34"/>
                <a:cs typeface="TH SarabunPSK" pitchFamily="34" charset="-34"/>
              </a:rPr>
              <a:t>Choa</a:t>
            </a:r>
            <a:r>
              <a:rPr lang="en-US" sz="2150" b="1" dirty="0">
                <a:latin typeface="TH SarabunPSK" pitchFamily="34" charset="-34"/>
                <a:cs typeface="TH SarabunPSK" pitchFamily="34" charset="-34"/>
              </a:rPr>
              <a:t> Phraya river basin</a:t>
            </a:r>
            <a:endParaRPr lang="en-US" sz="2150" b="1" dirty="0" smtClean="0">
              <a:latin typeface="TH SarabunPSK" pitchFamily="34" charset="-34"/>
              <a:cs typeface="TH SarabunPSK" pitchFamily="34" charset="-34"/>
            </a:endParaRPr>
          </a:p>
          <a:p>
            <a:pPr>
              <a:buNone/>
            </a:pPr>
            <a:r>
              <a:rPr lang="en-US" sz="2400" b="1" dirty="0">
                <a:latin typeface="TH SarabunPSK" pitchFamily="34" charset="-34"/>
                <a:cs typeface="TH SarabunPSK" pitchFamily="34" charset="-34"/>
              </a:rPr>
              <a:t>Work plan 1.2: The creation of readiness for tackling and reducing damages caused by droughts and floods</a:t>
            </a:r>
            <a:endParaRPr lang="en-US" sz="2400" b="1" dirty="0" smtClean="0">
              <a:latin typeface="TH SarabunPSK" pitchFamily="34" charset="-34"/>
              <a:cs typeface="TH SarabunPSK" pitchFamily="34" charset="-34"/>
            </a:endParaRPr>
          </a:p>
          <a:p>
            <a:pPr marL="361950" indent="-182563"/>
            <a:r>
              <a:rPr lang="en-US" sz="2150" b="1" dirty="0" smtClean="0">
                <a:latin typeface="TH SarabunPSK" pitchFamily="34" charset="-34"/>
                <a:cs typeface="TH SarabunPSK" pitchFamily="34" charset="-34"/>
              </a:rPr>
              <a:t>restore </a:t>
            </a:r>
            <a:r>
              <a:rPr lang="en-US" sz="2150" b="1" dirty="0">
                <a:latin typeface="TH SarabunPSK" pitchFamily="34" charset="-34"/>
                <a:cs typeface="TH SarabunPSK" pitchFamily="34" charset="-34"/>
              </a:rPr>
              <a:t>catchment forest areas to help slow down water flow and increase water absorption</a:t>
            </a:r>
          </a:p>
          <a:p>
            <a:pPr marL="361950" indent="-182563"/>
            <a:r>
              <a:rPr lang="en-US" sz="2150" b="1" dirty="0" smtClean="0">
                <a:latin typeface="TH SarabunPSK" pitchFamily="34" charset="-34"/>
                <a:cs typeface="TH SarabunPSK" pitchFamily="34" charset="-34"/>
              </a:rPr>
              <a:t>provide </a:t>
            </a:r>
            <a:r>
              <a:rPr lang="en-US" sz="2150" b="1" dirty="0">
                <a:latin typeface="TH SarabunPSK" pitchFamily="34" charset="-34"/>
                <a:cs typeface="TH SarabunPSK" pitchFamily="34" charset="-34"/>
              </a:rPr>
              <a:t>additional water supply and develop water diversion projects as well as water grid</a:t>
            </a:r>
          </a:p>
          <a:p>
            <a:pPr marL="361950" indent="-182563"/>
            <a:r>
              <a:rPr lang="en-US" sz="2150" b="1" dirty="0" smtClean="0">
                <a:latin typeface="TH SarabunPSK" pitchFamily="34" charset="-34"/>
                <a:cs typeface="TH SarabunPSK" pitchFamily="34" charset="-34"/>
              </a:rPr>
              <a:t>formulate </a:t>
            </a:r>
            <a:r>
              <a:rPr lang="en-US" sz="2150" b="1" dirty="0">
                <a:latin typeface="TH SarabunPSK" pitchFamily="34" charset="-34"/>
                <a:cs typeface="TH SarabunPSK" pitchFamily="34" charset="-34"/>
              </a:rPr>
              <a:t>master plan on water resources infrastructure to promote conjunctive use</a:t>
            </a:r>
          </a:p>
          <a:p>
            <a:pPr marL="361950" indent="-182563"/>
            <a:r>
              <a:rPr lang="en-US" sz="2150" b="1" dirty="0" smtClean="0">
                <a:latin typeface="TH SarabunPSK" pitchFamily="34" charset="-34"/>
                <a:cs typeface="TH SarabunPSK" pitchFamily="34" charset="-34"/>
              </a:rPr>
              <a:t>develop </a:t>
            </a:r>
            <a:r>
              <a:rPr lang="en-US" sz="2150" b="1" dirty="0">
                <a:latin typeface="TH SarabunPSK" pitchFamily="34" charset="-34"/>
                <a:cs typeface="TH SarabunPSK" pitchFamily="34" charset="-34"/>
              </a:rPr>
              <a:t>drought and flood solutions by adding water into groundwater sources</a:t>
            </a:r>
          </a:p>
        </p:txBody>
      </p:sp>
      <p:sp>
        <p:nvSpPr>
          <p:cNvPr id="4" name="Date Placeholder 3"/>
          <p:cNvSpPr>
            <a:spLocks noGrp="1"/>
          </p:cNvSpPr>
          <p:nvPr>
            <p:ph type="dt" sz="half" idx="10"/>
          </p:nvPr>
        </p:nvSpPr>
        <p:spPr/>
        <p:txBody>
          <a:bodyPr/>
          <a:lstStyle/>
          <a:p>
            <a:pPr>
              <a:defRPr/>
            </a:pPr>
            <a:fld id="{4276CDCB-7C62-4C95-BDF8-0D94A716E161}" type="datetime1">
              <a:rPr lang="th-TH" smtClean="0">
                <a:latin typeface="TH SarabunPSK" pitchFamily="34" charset="-34"/>
                <a:cs typeface="TH SarabunPSK" pitchFamily="34" charset="-34"/>
              </a:rPr>
              <a:pPr>
                <a:defRPr/>
              </a:pPr>
              <a:t>15/05/60</a:t>
            </a:fld>
            <a:endParaRPr lang="th-TH">
              <a:latin typeface="TH SarabunPSK" pitchFamily="34" charset="-34"/>
              <a:cs typeface="TH SarabunPSK"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mtClean="0">
                <a:latin typeface="TH SarabunPSK" pitchFamily="34" charset="-34"/>
                <a:cs typeface="TH SarabunPSK" pitchFamily="34" charset="-34"/>
              </a:rPr>
              <a:pPr>
                <a:defRPr/>
              </a:pPr>
              <a:t>7</a:t>
            </a:fld>
            <a:endParaRPr lang="th-TH" dirty="0">
              <a:latin typeface="TH SarabunPSK" pitchFamily="34" charset="-34"/>
              <a:cs typeface="TH SarabunPSK" pitchFamily="34" charset="-34"/>
            </a:endParaRPr>
          </a:p>
        </p:txBody>
      </p:sp>
      <p:cxnSp>
        <p:nvCxnSpPr>
          <p:cNvPr id="7" name="Straight Connector 6"/>
          <p:cNvCxnSpPr/>
          <p:nvPr/>
        </p:nvCxnSpPr>
        <p:spPr>
          <a:xfrm>
            <a:off x="0" y="980728"/>
            <a:ext cx="9144000" cy="0"/>
          </a:xfrm>
          <a:prstGeom prst="line">
            <a:avLst/>
          </a:prstGeom>
          <a:ln w="38100">
            <a:solidFill>
              <a:srgbClr val="E955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en-US" sz="4100" b="1" dirty="0">
                <a:latin typeface="TH SarabunPSK" pitchFamily="34" charset="-34"/>
                <a:cs typeface="TH SarabunPSK" pitchFamily="34" charset="-34"/>
              </a:rPr>
              <a:t>Strategy </a:t>
            </a:r>
            <a:r>
              <a:rPr lang="en-US" sz="4100" b="1" dirty="0" smtClean="0">
                <a:latin typeface="TH SarabunPSK" pitchFamily="34" charset="-34"/>
                <a:cs typeface="TH SarabunPSK" pitchFamily="34" charset="-34"/>
              </a:rPr>
              <a:t>2: Agriculture </a:t>
            </a:r>
            <a:r>
              <a:rPr lang="en-US" sz="4100" b="1" dirty="0">
                <a:latin typeface="TH SarabunPSK" pitchFamily="34" charset="-34"/>
                <a:cs typeface="TH SarabunPSK" pitchFamily="34" charset="-34"/>
              </a:rPr>
              <a:t>and food security</a:t>
            </a:r>
            <a:endParaRPr lang="th-TH" sz="4100" b="1" dirty="0">
              <a:latin typeface="TH SarabunPSK" pitchFamily="34" charset="-34"/>
              <a:cs typeface="TH SarabunPSK" pitchFamily="34" charset="-34"/>
            </a:endParaRPr>
          </a:p>
        </p:txBody>
      </p:sp>
      <p:sp>
        <p:nvSpPr>
          <p:cNvPr id="4" name="Date Placeholder 3"/>
          <p:cNvSpPr>
            <a:spLocks noGrp="1"/>
          </p:cNvSpPr>
          <p:nvPr>
            <p:ph type="dt" sz="half" idx="10"/>
          </p:nvPr>
        </p:nvSpPr>
        <p:spPr/>
        <p:txBody>
          <a:bodyPr/>
          <a:lstStyle/>
          <a:p>
            <a:pPr>
              <a:defRPr/>
            </a:pPr>
            <a:fld id="{4276CDCB-7C62-4C95-BDF8-0D94A716E161}" type="datetime1">
              <a:rPr lang="th-TH" smtClean="0">
                <a:latin typeface="TH SarabunPSK" pitchFamily="34" charset="-34"/>
                <a:cs typeface="TH SarabunPSK" pitchFamily="34" charset="-34"/>
              </a:rPr>
              <a:pPr>
                <a:defRPr/>
              </a:pPr>
              <a:t>15/05/60</a:t>
            </a:fld>
            <a:endParaRPr lang="th-TH">
              <a:latin typeface="TH SarabunPSK" pitchFamily="34" charset="-34"/>
              <a:cs typeface="TH SarabunPSK"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mtClean="0">
                <a:latin typeface="TH SarabunPSK" pitchFamily="34" charset="-34"/>
                <a:cs typeface="TH SarabunPSK" pitchFamily="34" charset="-34"/>
              </a:rPr>
              <a:pPr>
                <a:defRPr/>
              </a:pPr>
              <a:t>8</a:t>
            </a:fld>
            <a:endParaRPr lang="th-TH">
              <a:latin typeface="TH SarabunPSK" pitchFamily="34" charset="-34"/>
              <a:cs typeface="TH SarabunPSK" pitchFamily="34" charset="-34"/>
            </a:endParaRPr>
          </a:p>
        </p:txBody>
      </p:sp>
      <p:sp>
        <p:nvSpPr>
          <p:cNvPr id="6" name="Content Placeholder 5"/>
          <p:cNvSpPr>
            <a:spLocks noGrp="1"/>
          </p:cNvSpPr>
          <p:nvPr>
            <p:ph idx="1"/>
          </p:nvPr>
        </p:nvSpPr>
        <p:spPr>
          <a:xfrm>
            <a:off x="0" y="1000621"/>
            <a:ext cx="9144000" cy="5812755"/>
          </a:xfrm>
          <a:solidFill>
            <a:schemeClr val="accent6">
              <a:lumMod val="60000"/>
              <a:lumOff val="40000"/>
            </a:schemeClr>
          </a:solidFill>
        </p:spPr>
        <p:txBody>
          <a:bodyPr>
            <a:noAutofit/>
          </a:bodyPr>
          <a:lstStyle/>
          <a:p>
            <a:pPr marL="0" indent="88900">
              <a:buNone/>
            </a:pPr>
            <a:r>
              <a:rPr lang="en-US" sz="2300" b="1" dirty="0">
                <a:latin typeface="TH SarabunPSK" pitchFamily="34" charset="-34"/>
                <a:cs typeface="TH SarabunPSK" pitchFamily="34" charset="-34"/>
              </a:rPr>
              <a:t>Work plan 2.1: The creation of resilience and readiness for adapting and addressing natural disaster </a:t>
            </a:r>
            <a:r>
              <a:rPr lang="en-US" sz="2300" b="1" dirty="0" smtClean="0">
                <a:latin typeface="TH SarabunPSK" pitchFamily="34" charset="-34"/>
                <a:cs typeface="TH SarabunPSK" pitchFamily="34" charset="-34"/>
              </a:rPr>
              <a:t>risks</a:t>
            </a:r>
            <a:endParaRPr lang="th-TH" sz="2300" b="1" dirty="0" smtClean="0">
              <a:latin typeface="TH SarabunPSK" pitchFamily="34" charset="-34"/>
              <a:cs typeface="TH SarabunPSK" pitchFamily="34" charset="-34"/>
            </a:endParaRPr>
          </a:p>
          <a:p>
            <a:pPr marL="361950" lvl="0" indent="-171450"/>
            <a:r>
              <a:rPr lang="en-US" sz="2150" b="1" dirty="0" smtClean="0">
                <a:latin typeface="TH SarabunPSK" pitchFamily="34" charset="-34"/>
                <a:cs typeface="TH SarabunPSK" pitchFamily="34" charset="-34"/>
              </a:rPr>
              <a:t>manage </a:t>
            </a:r>
            <a:r>
              <a:rPr lang="en-US" sz="2150" b="1" dirty="0">
                <a:latin typeface="TH SarabunPSK" pitchFamily="34" charset="-34"/>
                <a:cs typeface="TH SarabunPSK" pitchFamily="34" charset="-34"/>
              </a:rPr>
              <a:t>cultivation zoning</a:t>
            </a:r>
          </a:p>
          <a:p>
            <a:pPr marL="361950" lvl="0" indent="-171450"/>
            <a:r>
              <a:rPr lang="en-US" sz="2150" b="1" dirty="0" smtClean="0">
                <a:latin typeface="TH SarabunPSK" pitchFamily="34" charset="-34"/>
                <a:cs typeface="TH SarabunPSK" pitchFamily="34" charset="-34"/>
              </a:rPr>
              <a:t>map </a:t>
            </a:r>
            <a:r>
              <a:rPr lang="en-US" sz="2150" b="1" dirty="0">
                <a:latin typeface="TH SarabunPSK" pitchFamily="34" charset="-34"/>
                <a:cs typeface="TH SarabunPSK" pitchFamily="34" charset="-34"/>
              </a:rPr>
              <a:t>agricultural risk areas to be disseminated to farmers</a:t>
            </a:r>
          </a:p>
          <a:p>
            <a:pPr marL="361950" lvl="0" indent="-171450"/>
            <a:r>
              <a:rPr lang="en-US" sz="2150" b="1" dirty="0" smtClean="0">
                <a:latin typeface="TH SarabunPSK" pitchFamily="34" charset="-34"/>
                <a:cs typeface="TH SarabunPSK" pitchFamily="34" charset="-34"/>
              </a:rPr>
              <a:t>improve </a:t>
            </a:r>
            <a:r>
              <a:rPr lang="en-US" sz="2150" b="1" dirty="0">
                <a:latin typeface="TH SarabunPSK" pitchFamily="34" charset="-34"/>
                <a:cs typeface="TH SarabunPSK" pitchFamily="34" charset="-34"/>
              </a:rPr>
              <a:t>and develop agricultural early warning</a:t>
            </a:r>
          </a:p>
          <a:p>
            <a:pPr marL="361950" lvl="0" indent="-171450"/>
            <a:r>
              <a:rPr lang="en-US" sz="2150" b="1" dirty="0" smtClean="0">
                <a:latin typeface="TH SarabunPSK" pitchFamily="34" charset="-34"/>
                <a:cs typeface="TH SarabunPSK" pitchFamily="34" charset="-34"/>
              </a:rPr>
              <a:t>establish </a:t>
            </a:r>
            <a:r>
              <a:rPr lang="en-US" sz="2150" b="1" dirty="0">
                <a:latin typeface="TH SarabunPSK" pitchFamily="34" charset="-34"/>
                <a:cs typeface="TH SarabunPSK" pitchFamily="34" charset="-34"/>
              </a:rPr>
              <a:t>the network of surveillance and monitoring climate change impacts</a:t>
            </a:r>
            <a:endParaRPr lang="en-US" sz="2150" b="1" dirty="0" smtClean="0">
              <a:latin typeface="TH SarabunPSK" pitchFamily="34" charset="-34"/>
              <a:cs typeface="TH SarabunPSK" pitchFamily="34" charset="-34"/>
            </a:endParaRPr>
          </a:p>
          <a:p>
            <a:pPr marL="0" lvl="0" indent="88900">
              <a:buNone/>
            </a:pPr>
            <a:r>
              <a:rPr lang="en-US" sz="2300" b="1" dirty="0" smtClean="0">
                <a:latin typeface="TH SarabunPSK" pitchFamily="34" charset="-34"/>
                <a:cs typeface="TH SarabunPSK" pitchFamily="34" charset="-34"/>
              </a:rPr>
              <a:t>Work plan 2.2: The maintaining of food security</a:t>
            </a:r>
          </a:p>
          <a:p>
            <a:pPr marL="361950" indent="-171450"/>
            <a:r>
              <a:rPr lang="en-US" sz="2150" b="1" dirty="0" smtClean="0">
                <a:latin typeface="TH SarabunPSK" pitchFamily="34" charset="-34"/>
                <a:cs typeface="TH SarabunPSK" pitchFamily="34" charset="-34"/>
              </a:rPr>
              <a:t>protect </a:t>
            </a:r>
            <a:r>
              <a:rPr lang="en-US" sz="2150" b="1" dirty="0">
                <a:latin typeface="TH SarabunPSK" pitchFamily="34" charset="-34"/>
                <a:cs typeface="TH SarabunPSK" pitchFamily="34" charset="-34"/>
              </a:rPr>
              <a:t>the areas suitable for </a:t>
            </a:r>
            <a:r>
              <a:rPr lang="en-US" sz="2150" b="1" dirty="0" smtClean="0">
                <a:latin typeface="TH SarabunPSK" pitchFamily="34" charset="-34"/>
                <a:cs typeface="TH SarabunPSK" pitchFamily="34" charset="-34"/>
              </a:rPr>
              <a:t>agriculture </a:t>
            </a:r>
            <a:r>
              <a:rPr lang="en-US" sz="2150" b="1" dirty="0">
                <a:latin typeface="TH SarabunPSK" pitchFamily="34" charset="-34"/>
                <a:cs typeface="TH SarabunPSK" pitchFamily="34" charset="-34"/>
              </a:rPr>
              <a:t>together with infrastructure investment</a:t>
            </a:r>
          </a:p>
          <a:p>
            <a:pPr marL="361950" indent="-171450"/>
            <a:r>
              <a:rPr lang="en-US" sz="2150" b="1" spc="-30" dirty="0" smtClean="0">
                <a:latin typeface="TH SarabunPSK" pitchFamily="34" charset="-34"/>
                <a:cs typeface="TH SarabunPSK" pitchFamily="34" charset="-34"/>
              </a:rPr>
              <a:t>develop </a:t>
            </a:r>
            <a:r>
              <a:rPr lang="en-US" sz="2150" b="1" spc="-30" dirty="0">
                <a:latin typeface="TH SarabunPSK" pitchFamily="34" charset="-34"/>
                <a:cs typeface="TH SarabunPSK" pitchFamily="34" charset="-34"/>
              </a:rPr>
              <a:t>and support the prevention and the coping with natural disasters impacted on agriculture</a:t>
            </a:r>
          </a:p>
          <a:p>
            <a:pPr marL="361950" indent="-171450"/>
            <a:r>
              <a:rPr lang="en-US" sz="2150" b="1" dirty="0" smtClean="0">
                <a:latin typeface="TH SarabunPSK" pitchFamily="34" charset="-34"/>
                <a:cs typeface="TH SarabunPSK" pitchFamily="34" charset="-34"/>
              </a:rPr>
              <a:t>support </a:t>
            </a:r>
            <a:r>
              <a:rPr lang="en-US" sz="2150" b="1" dirty="0">
                <a:latin typeface="TH SarabunPSK" pitchFamily="34" charset="-34"/>
                <a:cs typeface="TH SarabunPSK" pitchFamily="34" charset="-34"/>
              </a:rPr>
              <a:t>new theory agriculture  in parallel with environmentally-friendly agriculture </a:t>
            </a:r>
          </a:p>
          <a:p>
            <a:pPr marL="361950" indent="-171450"/>
            <a:r>
              <a:rPr lang="en-US" sz="2150" b="1" dirty="0" smtClean="0">
                <a:latin typeface="TH SarabunPSK" pitchFamily="34" charset="-34"/>
                <a:cs typeface="TH SarabunPSK" pitchFamily="34" charset="-34"/>
              </a:rPr>
              <a:t>develop </a:t>
            </a:r>
            <a:r>
              <a:rPr lang="en-US" sz="2150" b="1" dirty="0">
                <a:latin typeface="TH SarabunPSK" pitchFamily="34" charset="-34"/>
                <a:cs typeface="TH SarabunPSK" pitchFamily="34" charset="-34"/>
              </a:rPr>
              <a:t>research and knowledge on biotechnology and genetic bank</a:t>
            </a:r>
            <a:r>
              <a:rPr lang="th-TH" sz="2150" b="1" dirty="0" smtClean="0">
                <a:latin typeface="TH SarabunPSK" pitchFamily="34" charset="-34"/>
                <a:cs typeface="TH SarabunPSK" pitchFamily="34" charset="-34"/>
              </a:rPr>
              <a:t> </a:t>
            </a:r>
            <a:endParaRPr lang="en-US" sz="2150" b="1" dirty="0">
              <a:latin typeface="TH SarabunPSK" pitchFamily="34" charset="-34"/>
              <a:cs typeface="TH SarabunPSK" pitchFamily="34" charset="-34"/>
            </a:endParaRPr>
          </a:p>
          <a:p>
            <a:pPr marL="0" lvl="0" indent="88900">
              <a:buNone/>
            </a:pPr>
            <a:r>
              <a:rPr lang="en-US" sz="2300" b="1" dirty="0">
                <a:latin typeface="TH SarabunPSK" pitchFamily="34" charset="-34"/>
                <a:cs typeface="TH SarabunPSK" pitchFamily="34" charset="-34"/>
              </a:rPr>
              <a:t>Work plan 2.3: The development of agricultural technology for economic value </a:t>
            </a:r>
            <a:r>
              <a:rPr lang="en-US" sz="2300" b="1" dirty="0" smtClean="0">
                <a:latin typeface="TH SarabunPSK" pitchFamily="34" charset="-34"/>
                <a:cs typeface="TH SarabunPSK" pitchFamily="34" charset="-34"/>
              </a:rPr>
              <a:t>addition</a:t>
            </a:r>
            <a:endParaRPr lang="th-TH" sz="2300" b="1" dirty="0" smtClean="0">
              <a:latin typeface="TH SarabunPSK" pitchFamily="34" charset="-34"/>
              <a:cs typeface="TH SarabunPSK" pitchFamily="34" charset="-34"/>
            </a:endParaRPr>
          </a:p>
          <a:p>
            <a:pPr marL="361950" indent="-180975"/>
            <a:r>
              <a:rPr lang="en-US" sz="2150" b="1" dirty="0" smtClean="0">
                <a:latin typeface="TH SarabunPSK" pitchFamily="34" charset="-34"/>
                <a:cs typeface="TH SarabunPSK" pitchFamily="34" charset="-34"/>
              </a:rPr>
              <a:t>develop </a:t>
            </a:r>
            <a:r>
              <a:rPr lang="en-US" sz="2150" b="1" dirty="0">
                <a:latin typeface="TH SarabunPSK" pitchFamily="34" charset="-34"/>
                <a:cs typeface="TH SarabunPSK" pitchFamily="34" charset="-34"/>
              </a:rPr>
              <a:t>and promote organic farming products</a:t>
            </a:r>
          </a:p>
          <a:p>
            <a:pPr marL="361950" indent="-180975"/>
            <a:r>
              <a:rPr lang="en-US" sz="2150" b="1" dirty="0" smtClean="0">
                <a:latin typeface="TH SarabunPSK" pitchFamily="34" charset="-34"/>
                <a:cs typeface="TH SarabunPSK" pitchFamily="34" charset="-34"/>
              </a:rPr>
              <a:t>leverage </a:t>
            </a:r>
            <a:r>
              <a:rPr lang="en-US" sz="2150" b="1" dirty="0">
                <a:latin typeface="TH SarabunPSK" pitchFamily="34" charset="-34"/>
                <a:cs typeface="TH SarabunPSK" pitchFamily="34" charset="-34"/>
              </a:rPr>
              <a:t>processed agricultural industries with the use of innovation and technology to boost efficiency</a:t>
            </a:r>
            <a:endParaRPr lang="th-TH" sz="2150" b="1" dirty="0" smtClean="0">
              <a:latin typeface="TH SarabunPSK" pitchFamily="34" charset="-34"/>
              <a:cs typeface="TH SarabunPSK" pitchFamily="34" charset="-34"/>
            </a:endParaRPr>
          </a:p>
        </p:txBody>
      </p:sp>
      <p:cxnSp>
        <p:nvCxnSpPr>
          <p:cNvPr id="7" name="Straight Connector 6"/>
          <p:cNvCxnSpPr/>
          <p:nvPr/>
        </p:nvCxnSpPr>
        <p:spPr>
          <a:xfrm>
            <a:off x="0" y="908720"/>
            <a:ext cx="9144000" cy="0"/>
          </a:xfrm>
          <a:prstGeom prst="line">
            <a:avLst/>
          </a:prstGeom>
          <a:ln w="38100">
            <a:solidFill>
              <a:srgbClr val="E955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b="1" dirty="0">
                <a:latin typeface="TH SarabunPSK" panose="020B0500040200020003" pitchFamily="34" charset="-34"/>
                <a:cs typeface="TH SarabunPSK" panose="020B0500040200020003" pitchFamily="34" charset="-34"/>
              </a:rPr>
              <a:t>Strategy </a:t>
            </a:r>
            <a:r>
              <a:rPr lang="en-US" b="1" dirty="0" smtClean="0">
                <a:latin typeface="TH SarabunPSK" panose="020B0500040200020003" pitchFamily="34" charset="-34"/>
                <a:cs typeface="TH SarabunPSK" panose="020B0500040200020003" pitchFamily="34" charset="-34"/>
              </a:rPr>
              <a:t>3: </a:t>
            </a:r>
            <a:r>
              <a:rPr lang="en-US" b="1" dirty="0">
                <a:latin typeface="TH SarabunPSK" panose="020B0500040200020003" pitchFamily="34" charset="-34"/>
                <a:cs typeface="TH SarabunPSK" panose="020B0500040200020003" pitchFamily="34" charset="-34"/>
              </a:rPr>
              <a:t>Tourism management</a:t>
            </a:r>
            <a:endParaRPr lang="th-TH" b="1" dirty="0">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0" y="1124744"/>
            <a:ext cx="9144000" cy="5652000"/>
          </a:xfrm>
          <a:solidFill>
            <a:srgbClr val="F9D1D3"/>
          </a:solidFill>
        </p:spPr>
        <p:txBody>
          <a:bodyPr>
            <a:noAutofit/>
          </a:bodyPr>
          <a:lstStyle/>
          <a:p>
            <a:pPr>
              <a:buNone/>
            </a:pPr>
            <a:r>
              <a:rPr lang="en-US" sz="2600" b="1" dirty="0">
                <a:latin typeface="TH SarabunPSK" pitchFamily="34" charset="-34"/>
                <a:cs typeface="TH SarabunPSK" pitchFamily="34" charset="-34"/>
              </a:rPr>
              <a:t>Work plan 3.1: The development and promotion of ecological and sustainable </a:t>
            </a:r>
            <a:r>
              <a:rPr lang="en-US" sz="2600" b="1" dirty="0" smtClean="0">
                <a:latin typeface="TH SarabunPSK" pitchFamily="34" charset="-34"/>
                <a:cs typeface="TH SarabunPSK" pitchFamily="34" charset="-34"/>
              </a:rPr>
              <a:t>tourism</a:t>
            </a:r>
            <a:endParaRPr lang="th-TH" sz="2600" b="1" dirty="0" smtClean="0">
              <a:latin typeface="TH SarabunPSK" pitchFamily="34" charset="-34"/>
              <a:cs typeface="TH SarabunPSK" pitchFamily="34" charset="-34"/>
            </a:endParaRPr>
          </a:p>
          <a:p>
            <a:pPr marL="361950" indent="-180975"/>
            <a:r>
              <a:rPr lang="en-US" sz="2150" b="1" dirty="0" smtClean="0">
                <a:latin typeface="TH SarabunPSK" pitchFamily="34" charset="-34"/>
                <a:cs typeface="TH SarabunPSK" pitchFamily="34" charset="-34"/>
              </a:rPr>
              <a:t>promote </a:t>
            </a:r>
            <a:r>
              <a:rPr lang="en-US" sz="2150" b="1" dirty="0">
                <a:latin typeface="TH SarabunPSK" pitchFamily="34" charset="-34"/>
                <a:cs typeface="TH SarabunPSK" pitchFamily="34" charset="-34"/>
              </a:rPr>
              <a:t>ecological, cultural, and sustainable </a:t>
            </a:r>
            <a:r>
              <a:rPr lang="en-US" sz="2150" b="1" dirty="0" smtClean="0">
                <a:latin typeface="TH SarabunPSK" pitchFamily="34" charset="-34"/>
                <a:cs typeface="TH SarabunPSK" pitchFamily="34" charset="-34"/>
              </a:rPr>
              <a:t>tourism</a:t>
            </a:r>
          </a:p>
          <a:p>
            <a:pPr marL="361950" indent="-180975"/>
            <a:r>
              <a:rPr lang="en-US" sz="2150" b="1" dirty="0" smtClean="0">
                <a:latin typeface="TH SarabunPSK" pitchFamily="34" charset="-34"/>
                <a:cs typeface="TH SarabunPSK" pitchFamily="34" charset="-34"/>
              </a:rPr>
              <a:t>promote </a:t>
            </a:r>
            <a:r>
              <a:rPr lang="en-US" sz="2150" b="1" dirty="0">
                <a:latin typeface="TH SarabunPSK" pitchFamily="34" charset="-34"/>
                <a:cs typeface="TH SarabunPSK" pitchFamily="34" charset="-34"/>
              </a:rPr>
              <a:t>environmentally-friendly management and activities </a:t>
            </a:r>
          </a:p>
          <a:p>
            <a:pPr marL="361950" indent="-180975"/>
            <a:r>
              <a:rPr lang="en-US" sz="2150" b="1" dirty="0" smtClean="0">
                <a:latin typeface="TH SarabunPSK" pitchFamily="34" charset="-34"/>
                <a:cs typeface="TH SarabunPSK" pitchFamily="34" charset="-34"/>
              </a:rPr>
              <a:t>develop </a:t>
            </a:r>
            <a:r>
              <a:rPr lang="en-US" sz="2150" b="1" dirty="0">
                <a:latin typeface="TH SarabunPSK" pitchFamily="34" charset="-34"/>
                <a:cs typeface="TH SarabunPSK" pitchFamily="34" charset="-34"/>
              </a:rPr>
              <a:t>tourist modalities with </a:t>
            </a:r>
            <a:r>
              <a:rPr lang="en-US" sz="2150" b="1" dirty="0" smtClean="0">
                <a:latin typeface="TH SarabunPSK" pitchFamily="34" charset="-34"/>
                <a:cs typeface="TH SarabunPSK" pitchFamily="34" charset="-34"/>
              </a:rPr>
              <a:t>regard </a:t>
            </a:r>
            <a:r>
              <a:rPr lang="en-US" sz="2150" b="1" dirty="0">
                <a:latin typeface="TH SarabunPSK" pitchFamily="34" charset="-34"/>
                <a:cs typeface="TH SarabunPSK" pitchFamily="34" charset="-34"/>
              </a:rPr>
              <a:t>to changing climate-concerned </a:t>
            </a:r>
            <a:r>
              <a:rPr lang="en-US" sz="2150" b="1" dirty="0" smtClean="0">
                <a:latin typeface="TH SarabunPSK" pitchFamily="34" charset="-34"/>
                <a:cs typeface="TH SarabunPSK" pitchFamily="34" charset="-34"/>
              </a:rPr>
              <a:t>infrastructures </a:t>
            </a:r>
            <a:r>
              <a:rPr lang="en-US" sz="2150" b="1" dirty="0">
                <a:latin typeface="TH SarabunPSK" pitchFamily="34" charset="-34"/>
                <a:cs typeface="TH SarabunPSK" pitchFamily="34" charset="-34"/>
              </a:rPr>
              <a:t>and facilities </a:t>
            </a:r>
          </a:p>
          <a:p>
            <a:pPr marL="361950" indent="-180975"/>
            <a:r>
              <a:rPr lang="en-US" sz="2150" b="1" dirty="0" smtClean="0">
                <a:latin typeface="TH SarabunPSK" pitchFamily="34" charset="-34"/>
                <a:cs typeface="TH SarabunPSK" pitchFamily="34" charset="-34"/>
              </a:rPr>
              <a:t>build </a:t>
            </a:r>
            <a:r>
              <a:rPr lang="en-US" sz="2150" b="1" dirty="0">
                <a:latin typeface="TH SarabunPSK" pitchFamily="34" charset="-34"/>
                <a:cs typeface="TH SarabunPSK" pitchFamily="34" charset="-34"/>
              </a:rPr>
              <a:t>capacities of local administrations, tourist businesspeople, and communities about on ecotourism and sustainability</a:t>
            </a:r>
          </a:p>
          <a:p>
            <a:pPr marL="361950" indent="-180975"/>
            <a:r>
              <a:rPr lang="en-US" sz="2150" b="1" dirty="0">
                <a:latin typeface="TH SarabunPSK" pitchFamily="34" charset="-34"/>
                <a:cs typeface="TH SarabunPSK" pitchFamily="34" charset="-34"/>
              </a:rPr>
              <a:t>a</a:t>
            </a:r>
            <a:r>
              <a:rPr lang="en-US" sz="2150" b="1" dirty="0" smtClean="0">
                <a:latin typeface="TH SarabunPSK" pitchFamily="34" charset="-34"/>
                <a:cs typeface="TH SarabunPSK" pitchFamily="34" charset="-34"/>
              </a:rPr>
              <a:t>ttach </a:t>
            </a:r>
            <a:r>
              <a:rPr lang="en-US" sz="2150" b="1" dirty="0">
                <a:latin typeface="TH SarabunPSK" pitchFamily="34" charset="-34"/>
                <a:cs typeface="TH SarabunPSK" pitchFamily="34" charset="-34"/>
              </a:rPr>
              <a:t>importance to sustainable </a:t>
            </a:r>
            <a:r>
              <a:rPr lang="en-US" sz="2150" b="1" dirty="0" smtClean="0">
                <a:latin typeface="TH SarabunPSK" pitchFamily="34" charset="-34"/>
                <a:cs typeface="TH SarabunPSK" pitchFamily="34" charset="-34"/>
              </a:rPr>
              <a:t>marketing</a:t>
            </a:r>
            <a:endParaRPr lang="th-TH" sz="2150" b="1" dirty="0" smtClean="0">
              <a:latin typeface="TH SarabunPSK" pitchFamily="34" charset="-34"/>
              <a:cs typeface="TH SarabunPSK" pitchFamily="34" charset="-34"/>
            </a:endParaRPr>
          </a:p>
          <a:p>
            <a:pPr marL="0" indent="0">
              <a:buNone/>
            </a:pPr>
            <a:r>
              <a:rPr lang="en-US" sz="2600" b="1" dirty="0" smtClean="0">
                <a:latin typeface="TH SarabunPSK" pitchFamily="34" charset="-34"/>
                <a:cs typeface="TH SarabunPSK" pitchFamily="34" charset="-34"/>
              </a:rPr>
              <a:t>Work </a:t>
            </a:r>
            <a:r>
              <a:rPr lang="en-US" sz="2600" b="1" dirty="0">
                <a:latin typeface="TH SarabunPSK" pitchFamily="34" charset="-34"/>
                <a:cs typeface="TH SarabunPSK" pitchFamily="34" charset="-34"/>
              </a:rPr>
              <a:t>plan 3.2: The adaptive capacity to mitigate risks from disasters and climate </a:t>
            </a:r>
            <a:r>
              <a:rPr lang="en-US" sz="2600" b="1" dirty="0" smtClean="0">
                <a:latin typeface="TH SarabunPSK" pitchFamily="34" charset="-34"/>
                <a:cs typeface="TH SarabunPSK" pitchFamily="34" charset="-34"/>
              </a:rPr>
              <a:t>change</a:t>
            </a:r>
            <a:endParaRPr lang="th-TH" sz="2600" b="1" dirty="0" smtClean="0">
              <a:latin typeface="TH SarabunPSK" pitchFamily="34" charset="-34"/>
              <a:cs typeface="TH SarabunPSK" pitchFamily="34" charset="-34"/>
            </a:endParaRPr>
          </a:p>
          <a:p>
            <a:pPr marL="361950" indent="-180975"/>
            <a:r>
              <a:rPr lang="en-US" sz="2150" b="1" dirty="0" smtClean="0">
                <a:latin typeface="TH SarabunPSK" pitchFamily="34" charset="-34"/>
                <a:cs typeface="TH SarabunPSK" pitchFamily="34" charset="-34"/>
              </a:rPr>
              <a:t>devise </a:t>
            </a:r>
            <a:r>
              <a:rPr lang="en-US" sz="2150" b="1" dirty="0">
                <a:latin typeface="TH SarabunPSK" pitchFamily="34" charset="-34"/>
                <a:cs typeface="TH SarabunPSK" pitchFamily="34" charset="-34"/>
              </a:rPr>
              <a:t>local standard tourist development plans  </a:t>
            </a:r>
          </a:p>
          <a:p>
            <a:pPr marL="361950" indent="-180975"/>
            <a:r>
              <a:rPr lang="en-US" sz="2150" b="1" dirty="0">
                <a:latin typeface="TH SarabunPSK" pitchFamily="34" charset="-34"/>
                <a:cs typeface="TH SarabunPSK" pitchFamily="34" charset="-34"/>
              </a:rPr>
              <a:t>devise suitable tourist development plans which include the evaluation of water usage efficiency </a:t>
            </a:r>
          </a:p>
          <a:p>
            <a:pPr marL="361950" indent="-180975"/>
            <a:r>
              <a:rPr lang="en-US" sz="2150" b="1" dirty="0">
                <a:latin typeface="TH SarabunPSK" pitchFamily="34" charset="-34"/>
                <a:cs typeface="TH SarabunPSK" pitchFamily="34" charset="-34"/>
              </a:rPr>
              <a:t>develop early warning systems and </a:t>
            </a:r>
            <a:r>
              <a:rPr lang="en-US" sz="2150" b="1" dirty="0" smtClean="0">
                <a:latin typeface="TH SarabunPSK" pitchFamily="34" charset="-34"/>
                <a:cs typeface="TH SarabunPSK" pitchFamily="34" charset="-34"/>
              </a:rPr>
              <a:t>evacuation </a:t>
            </a:r>
            <a:r>
              <a:rPr lang="en-US" sz="2150" b="1" dirty="0">
                <a:latin typeface="TH SarabunPSK" pitchFamily="34" charset="-34"/>
                <a:cs typeface="TH SarabunPSK" pitchFamily="34" charset="-34"/>
              </a:rPr>
              <a:t>plans</a:t>
            </a:r>
            <a:endParaRPr lang="th-TH" sz="2150" b="1" dirty="0">
              <a:latin typeface="TH SarabunPSK" pitchFamily="34" charset="-34"/>
              <a:cs typeface="TH SarabunPSK" pitchFamily="34" charset="-34"/>
            </a:endParaRPr>
          </a:p>
        </p:txBody>
      </p:sp>
      <p:sp>
        <p:nvSpPr>
          <p:cNvPr id="4" name="Date Placeholder 3"/>
          <p:cNvSpPr>
            <a:spLocks noGrp="1"/>
          </p:cNvSpPr>
          <p:nvPr>
            <p:ph type="dt" sz="half" idx="10"/>
          </p:nvPr>
        </p:nvSpPr>
        <p:spPr/>
        <p:txBody>
          <a:bodyPr/>
          <a:lstStyle/>
          <a:p>
            <a:pPr>
              <a:defRPr/>
            </a:pPr>
            <a:fld id="{4276CDCB-7C62-4C95-BDF8-0D94A716E161}" type="datetime1">
              <a:rPr lang="th-TH" smtClean="0">
                <a:latin typeface="TH SarabunPSK" panose="020B0500040200020003" pitchFamily="34" charset="-34"/>
                <a:cs typeface="TH SarabunPSK" panose="020B0500040200020003" pitchFamily="34" charset="-34"/>
              </a:rPr>
              <a:pPr>
                <a:defRPr/>
              </a:pPr>
              <a:t>15/05/60</a:t>
            </a:fld>
            <a:endParaRPr lang="th-TH">
              <a:latin typeface="TH SarabunPSK" panose="020B0500040200020003" pitchFamily="34" charset="-34"/>
              <a:cs typeface="TH SarabunPSK" panose="020B0500040200020003" pitchFamily="34" charset="-34"/>
            </a:endParaRPr>
          </a:p>
        </p:txBody>
      </p:sp>
      <p:sp>
        <p:nvSpPr>
          <p:cNvPr id="5" name="Slide Number Placeholder 4"/>
          <p:cNvSpPr>
            <a:spLocks noGrp="1"/>
          </p:cNvSpPr>
          <p:nvPr>
            <p:ph type="sldNum" sz="quarter" idx="12"/>
          </p:nvPr>
        </p:nvSpPr>
        <p:spPr/>
        <p:txBody>
          <a:bodyPr/>
          <a:lstStyle/>
          <a:p>
            <a:pPr>
              <a:defRPr/>
            </a:pPr>
            <a:fld id="{65852637-4931-49D8-8B0D-C155F14EF100}" type="slidenum">
              <a:rPr lang="th-TH" smtClean="0">
                <a:latin typeface="TH SarabunPSK" panose="020B0500040200020003" pitchFamily="34" charset="-34"/>
                <a:cs typeface="TH SarabunPSK" panose="020B0500040200020003" pitchFamily="34" charset="-34"/>
              </a:rPr>
              <a:pPr>
                <a:defRPr/>
              </a:pPr>
              <a:t>9</a:t>
            </a:fld>
            <a:endParaRPr lang="th-TH">
              <a:latin typeface="TH SarabunPSK" panose="020B0500040200020003" pitchFamily="34" charset="-34"/>
              <a:cs typeface="TH SarabunPSK" panose="020B0500040200020003" pitchFamily="34" charset="-34"/>
            </a:endParaRPr>
          </a:p>
        </p:txBody>
      </p:sp>
      <p:cxnSp>
        <p:nvCxnSpPr>
          <p:cNvPr id="6" name="Straight Connector 5"/>
          <p:cNvCxnSpPr/>
          <p:nvPr/>
        </p:nvCxnSpPr>
        <p:spPr>
          <a:xfrm>
            <a:off x="0" y="980728"/>
            <a:ext cx="9144000" cy="0"/>
          </a:xfrm>
          <a:prstGeom prst="line">
            <a:avLst/>
          </a:prstGeom>
          <a:ln w="38100">
            <a:solidFill>
              <a:srgbClr val="E955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5703</TotalTime>
  <Words>1483</Words>
  <Application>Microsoft Office PowerPoint</Application>
  <PresentationFormat>On-screen Show (4:3)</PresentationFormat>
  <Paragraphs>175</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1st Draft of Thailand National Adaptation Plan</vt:lpstr>
      <vt:lpstr>objective of the National Adaptation Plan</vt:lpstr>
      <vt:lpstr>The 1st Draft of  Thailand National Adaptation Plan</vt:lpstr>
      <vt:lpstr>Slide 4</vt:lpstr>
      <vt:lpstr>Slide 5</vt:lpstr>
      <vt:lpstr>Slide 6</vt:lpstr>
      <vt:lpstr>Strategy 1: Water Management</vt:lpstr>
      <vt:lpstr>Strategy 2: Agriculture and food security</vt:lpstr>
      <vt:lpstr>Strategy 3: Tourism management</vt:lpstr>
      <vt:lpstr>Strategy 4: Public health management</vt:lpstr>
      <vt:lpstr>Strategy 5: Natural resource management</vt:lpstr>
      <vt:lpstr>Strategy 6: Human settlement and security</vt:lpstr>
      <vt:lpstr>Preparation Approach for the Implementation  of National Adaptation Plan</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สาระหลักของแผนแม่บทฯ</dc:title>
  <dc:creator>user</dc:creator>
  <cp:lastModifiedBy>PSS02</cp:lastModifiedBy>
  <cp:revision>597</cp:revision>
  <dcterms:created xsi:type="dcterms:W3CDTF">2011-08-15T02:07:37Z</dcterms:created>
  <dcterms:modified xsi:type="dcterms:W3CDTF">2017-05-15T08:11:06Z</dcterms:modified>
</cp:coreProperties>
</file>