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343" r:id="rId3"/>
    <p:sldId id="340" r:id="rId4"/>
    <p:sldId id="333" r:id="rId5"/>
    <p:sldId id="329" r:id="rId6"/>
    <p:sldId id="337" r:id="rId7"/>
    <p:sldId id="314" r:id="rId8"/>
    <p:sldId id="328" r:id="rId9"/>
    <p:sldId id="320" r:id="rId10"/>
    <p:sldId id="319" r:id="rId11"/>
    <p:sldId id="318" r:id="rId12"/>
    <p:sldId id="327" r:id="rId13"/>
    <p:sldId id="338" r:id="rId14"/>
    <p:sldId id="322" r:id="rId15"/>
    <p:sldId id="323" r:id="rId16"/>
    <p:sldId id="321" r:id="rId17"/>
    <p:sldId id="307" r:id="rId18"/>
    <p:sldId id="339" r:id="rId19"/>
    <p:sldId id="331" r:id="rId20"/>
    <p:sldId id="332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14D97-4BB5-4452-8D87-0BACD7C239E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D90B5A4-195D-43CB-AA9A-C5FC90F6C1C8}">
      <dgm:prSet phldrT="[Text]"/>
      <dgm:spPr>
        <a:xfrm>
          <a:off x="1086452" y="587155"/>
          <a:ext cx="1167194" cy="457639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b="1" dirty="0" smtClean="0">
              <a:solidFill>
                <a:schemeClr val="tx1"/>
              </a:solidFill>
              <a:latin typeface="Cambria"/>
              <a:ea typeface="+mn-ea"/>
              <a:cs typeface="+mn-cs"/>
            </a:rPr>
            <a:t>Universal Health Coverage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gm:t>
    </dgm:pt>
    <dgm:pt modelId="{21BA0235-5199-4D9B-BBB0-E584BF2EAB24}" type="parTrans" cxnId="{605EA26F-7DF6-44C4-AE98-4693F09BEFF1}">
      <dgm:prSet/>
      <dgm:spPr/>
      <dgm:t>
        <a:bodyPr/>
        <a:lstStyle/>
        <a:p>
          <a:endParaRPr lang="de-DE"/>
        </a:p>
      </dgm:t>
    </dgm:pt>
    <dgm:pt modelId="{119FE207-78B7-4C28-9663-F067886BAD50}" type="sibTrans" cxnId="{605EA26F-7DF6-44C4-AE98-4693F09BEFF1}">
      <dgm:prSet/>
      <dgm:spPr/>
      <dgm:t>
        <a:bodyPr/>
        <a:lstStyle/>
        <a:p>
          <a:endParaRPr lang="de-DE"/>
        </a:p>
      </dgm:t>
    </dgm:pt>
    <dgm:pt modelId="{BE154B5B-E645-4E77-9CCD-893A58E3BA99}">
      <dgm:prSet phldrT="[Text]" custT="1"/>
      <dgm:spPr>
        <a:xfrm rot="16200000">
          <a:off x="427037" y="-427037"/>
          <a:ext cx="815975" cy="167005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36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Equity</a:t>
          </a:r>
          <a:endParaRPr lang="de-DE" sz="2800" dirty="0" smtClean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5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201258EB-3849-4FFA-92D3-EBEB28C6F562}" type="parTrans" cxnId="{F9CB2E03-DB79-4713-8F27-F88AB212ECBF}">
      <dgm:prSet/>
      <dgm:spPr/>
      <dgm:t>
        <a:bodyPr/>
        <a:lstStyle/>
        <a:p>
          <a:endParaRPr lang="de-DE"/>
        </a:p>
      </dgm:t>
    </dgm:pt>
    <dgm:pt modelId="{208BBF19-BD9E-4835-B1E0-E9722832F775}" type="sibTrans" cxnId="{F9CB2E03-DB79-4713-8F27-F88AB212ECBF}">
      <dgm:prSet/>
      <dgm:spPr/>
      <dgm:t>
        <a:bodyPr/>
        <a:lstStyle/>
        <a:p>
          <a:endParaRPr lang="de-DE"/>
        </a:p>
      </dgm:t>
    </dgm:pt>
    <dgm:pt modelId="{AA03B732-ABDA-4821-8FA5-F9F83187BAE8}">
      <dgm:prSet phldrT="[Text]" custT="1"/>
      <dgm:spPr>
        <a:xfrm>
          <a:off x="1670050" y="0"/>
          <a:ext cx="1670050" cy="81597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sz="36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Quality</a:t>
          </a:r>
          <a:endParaRPr lang="de-DE" sz="36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4AADF6B1-75F9-4083-B257-6681085D8809}" type="parTrans" cxnId="{3D565D42-67BC-41DC-A361-026CD7FB081C}">
      <dgm:prSet/>
      <dgm:spPr/>
      <dgm:t>
        <a:bodyPr/>
        <a:lstStyle/>
        <a:p>
          <a:endParaRPr lang="de-DE"/>
        </a:p>
      </dgm:t>
    </dgm:pt>
    <dgm:pt modelId="{9C4567C1-A034-4E63-99B4-165EE751B581}" type="sibTrans" cxnId="{3D565D42-67BC-41DC-A361-026CD7FB081C}">
      <dgm:prSet/>
      <dgm:spPr/>
      <dgm:t>
        <a:bodyPr/>
        <a:lstStyle/>
        <a:p>
          <a:endParaRPr lang="de-DE"/>
        </a:p>
      </dgm:t>
    </dgm:pt>
    <dgm:pt modelId="{4F789D4D-2C29-492D-9A14-CDE688B0EB95}">
      <dgm:prSet phldrT="[Text]" custT="1"/>
      <dgm:spPr>
        <a:xfrm rot="10800000">
          <a:off x="0" y="815975"/>
          <a:ext cx="1670050" cy="81597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sz="3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Multi-sectoral Approach</a:t>
          </a:r>
          <a:endParaRPr lang="de-DE" sz="3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3696871-5BEC-4873-AFC8-8BE006F8F0EB}" type="parTrans" cxnId="{A1AFF962-58AC-426E-89F7-BC0D038D126C}">
      <dgm:prSet/>
      <dgm:spPr/>
      <dgm:t>
        <a:bodyPr/>
        <a:lstStyle/>
        <a:p>
          <a:endParaRPr lang="de-DE"/>
        </a:p>
      </dgm:t>
    </dgm:pt>
    <dgm:pt modelId="{668929B7-8CEB-4B29-A0E0-89A6A3468CDD}" type="sibTrans" cxnId="{A1AFF962-58AC-426E-89F7-BC0D038D126C}">
      <dgm:prSet/>
      <dgm:spPr/>
      <dgm:t>
        <a:bodyPr/>
        <a:lstStyle/>
        <a:p>
          <a:endParaRPr lang="de-DE"/>
        </a:p>
      </dgm:t>
    </dgm:pt>
    <dgm:pt modelId="{54E54323-B366-4990-80FB-66B5545EBDA6}">
      <dgm:prSet phldrT="[Text]" custT="1"/>
      <dgm:spPr>
        <a:xfrm rot="5400000">
          <a:off x="2097087" y="388937"/>
          <a:ext cx="815975" cy="167005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sz="36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Reform</a:t>
          </a:r>
          <a:endParaRPr lang="de-DE" sz="36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18B31749-2F4C-4C16-A592-CAF8FF1D79B4}" type="parTrans" cxnId="{2BF4E8BA-4D12-4CFE-A75F-B04D6AEA6DC5}">
      <dgm:prSet/>
      <dgm:spPr/>
      <dgm:t>
        <a:bodyPr/>
        <a:lstStyle/>
        <a:p>
          <a:endParaRPr lang="de-DE"/>
        </a:p>
      </dgm:t>
    </dgm:pt>
    <dgm:pt modelId="{89567200-0F91-429D-85E1-530650B57CF8}" type="sibTrans" cxnId="{2BF4E8BA-4D12-4CFE-A75F-B04D6AEA6DC5}">
      <dgm:prSet/>
      <dgm:spPr/>
      <dgm:t>
        <a:bodyPr/>
        <a:lstStyle/>
        <a:p>
          <a:endParaRPr lang="de-DE"/>
        </a:p>
      </dgm:t>
    </dgm:pt>
    <dgm:pt modelId="{0D4CB3A7-33BD-41A8-847D-9AF159F57294}" type="pres">
      <dgm:prSet presAssocID="{CCD14D97-4BB5-4452-8D87-0BACD7C239E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1F56555-976B-4790-8B00-2830250FF912}" type="pres">
      <dgm:prSet presAssocID="{CCD14D97-4BB5-4452-8D87-0BACD7C239E5}" presName="matrix" presStyleCnt="0"/>
      <dgm:spPr/>
      <dgm:t>
        <a:bodyPr/>
        <a:lstStyle/>
        <a:p>
          <a:endParaRPr lang="en-US"/>
        </a:p>
      </dgm:t>
    </dgm:pt>
    <dgm:pt modelId="{8948274D-CFE1-4B25-81BA-A5E0AEA032D6}" type="pres">
      <dgm:prSet presAssocID="{CCD14D97-4BB5-4452-8D87-0BACD7C239E5}" presName="tile1" presStyleLbl="node1" presStyleIdx="0" presStyleCnt="4"/>
      <dgm:spPr>
        <a:prstGeom prst="round1Rect">
          <a:avLst/>
        </a:prstGeom>
      </dgm:spPr>
      <dgm:t>
        <a:bodyPr/>
        <a:lstStyle/>
        <a:p>
          <a:endParaRPr lang="de-DE"/>
        </a:p>
      </dgm:t>
    </dgm:pt>
    <dgm:pt modelId="{F33F7889-669E-462A-B530-DA8CCEB6F575}" type="pres">
      <dgm:prSet presAssocID="{CCD14D97-4BB5-4452-8D87-0BACD7C239E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D4F388-D76C-4CBC-B77E-E41E5CDA3435}" type="pres">
      <dgm:prSet presAssocID="{CCD14D97-4BB5-4452-8D87-0BACD7C239E5}" presName="tile2" presStyleLbl="node1" presStyleIdx="1" presStyleCnt="4" custLinFactNeighborX="90"/>
      <dgm:spPr>
        <a:prstGeom prst="round1Rect">
          <a:avLst/>
        </a:prstGeom>
      </dgm:spPr>
      <dgm:t>
        <a:bodyPr/>
        <a:lstStyle/>
        <a:p>
          <a:endParaRPr lang="de-DE"/>
        </a:p>
      </dgm:t>
    </dgm:pt>
    <dgm:pt modelId="{94CD776C-2FBF-49F9-89C8-23ACB5C89391}" type="pres">
      <dgm:prSet presAssocID="{CCD14D97-4BB5-4452-8D87-0BACD7C239E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B616B1-F4C9-4D0F-98B1-FB649950EA67}" type="pres">
      <dgm:prSet presAssocID="{CCD14D97-4BB5-4452-8D87-0BACD7C239E5}" presName="tile3" presStyleLbl="node1" presStyleIdx="2" presStyleCnt="4"/>
      <dgm:spPr>
        <a:prstGeom prst="round1Rect">
          <a:avLst/>
        </a:prstGeom>
      </dgm:spPr>
      <dgm:t>
        <a:bodyPr/>
        <a:lstStyle/>
        <a:p>
          <a:endParaRPr lang="de-DE"/>
        </a:p>
      </dgm:t>
    </dgm:pt>
    <dgm:pt modelId="{88E8904A-8B8F-4A1B-91B5-A6D2698FF378}" type="pres">
      <dgm:prSet presAssocID="{CCD14D97-4BB5-4452-8D87-0BACD7C239E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AD9A851-E0A2-43A5-BF96-C1F5CEA9F852}" type="pres">
      <dgm:prSet presAssocID="{CCD14D97-4BB5-4452-8D87-0BACD7C239E5}" presName="tile4" presStyleLbl="node1" presStyleIdx="3" presStyleCnt="4" custLinFactNeighborX="-542" custLinFactNeighborY="1493"/>
      <dgm:spPr>
        <a:prstGeom prst="round1Rect">
          <a:avLst/>
        </a:prstGeom>
      </dgm:spPr>
      <dgm:t>
        <a:bodyPr/>
        <a:lstStyle/>
        <a:p>
          <a:endParaRPr lang="de-DE"/>
        </a:p>
      </dgm:t>
    </dgm:pt>
    <dgm:pt modelId="{5883D8E2-A04A-435B-8E5A-9C629BCED05A}" type="pres">
      <dgm:prSet presAssocID="{CCD14D97-4BB5-4452-8D87-0BACD7C239E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D5C53F-C29E-4448-8DFC-3A33C9784996}" type="pres">
      <dgm:prSet presAssocID="{CCD14D97-4BB5-4452-8D87-0BACD7C239E5}" presName="centerTile" presStyleLbl="fgShp" presStyleIdx="0" presStyleCnt="1" custScaleX="116483" custScaleY="112170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2BF4E8BA-4D12-4CFE-A75F-B04D6AEA6DC5}" srcId="{3D90B5A4-195D-43CB-AA9A-C5FC90F6C1C8}" destId="{54E54323-B366-4990-80FB-66B5545EBDA6}" srcOrd="3" destOrd="0" parTransId="{18B31749-2F4C-4C16-A592-CAF8FF1D79B4}" sibTransId="{89567200-0F91-429D-85E1-530650B57CF8}"/>
    <dgm:cxn modelId="{5A3925F1-8C70-4369-B9CF-F720AF332337}" type="presOf" srcId="{54E54323-B366-4990-80FB-66B5545EBDA6}" destId="{AAD9A851-E0A2-43A5-BF96-C1F5CEA9F852}" srcOrd="0" destOrd="0" presId="urn:microsoft.com/office/officeart/2005/8/layout/matrix1"/>
    <dgm:cxn modelId="{5DDB3308-9BE6-49C9-9650-A46D7815AFB0}" type="presOf" srcId="{4F789D4D-2C29-492D-9A14-CDE688B0EB95}" destId="{B5B616B1-F4C9-4D0F-98B1-FB649950EA67}" srcOrd="0" destOrd="0" presId="urn:microsoft.com/office/officeart/2005/8/layout/matrix1"/>
    <dgm:cxn modelId="{4B12E2C7-12BB-452D-911F-6D33F2DCF85B}" type="presOf" srcId="{54E54323-B366-4990-80FB-66B5545EBDA6}" destId="{5883D8E2-A04A-435B-8E5A-9C629BCED05A}" srcOrd="1" destOrd="0" presId="urn:microsoft.com/office/officeart/2005/8/layout/matrix1"/>
    <dgm:cxn modelId="{5EDB6DA8-01AF-4B68-8CF2-68D46215F01D}" type="presOf" srcId="{AA03B732-ABDA-4821-8FA5-F9F83187BAE8}" destId="{94CD776C-2FBF-49F9-89C8-23ACB5C89391}" srcOrd="1" destOrd="0" presId="urn:microsoft.com/office/officeart/2005/8/layout/matrix1"/>
    <dgm:cxn modelId="{F9CB2E03-DB79-4713-8F27-F88AB212ECBF}" srcId="{3D90B5A4-195D-43CB-AA9A-C5FC90F6C1C8}" destId="{BE154B5B-E645-4E77-9CCD-893A58E3BA99}" srcOrd="0" destOrd="0" parTransId="{201258EB-3849-4FFA-92D3-EBEB28C6F562}" sibTransId="{208BBF19-BD9E-4835-B1E0-E9722832F775}"/>
    <dgm:cxn modelId="{48F8ADB7-1D9B-4250-91CB-A9EAD3253EB8}" type="presOf" srcId="{CCD14D97-4BB5-4452-8D87-0BACD7C239E5}" destId="{0D4CB3A7-33BD-41A8-847D-9AF159F57294}" srcOrd="0" destOrd="0" presId="urn:microsoft.com/office/officeart/2005/8/layout/matrix1"/>
    <dgm:cxn modelId="{66037DA6-1B0B-4360-8DF0-8ED8D184A301}" type="presOf" srcId="{BE154B5B-E645-4E77-9CCD-893A58E3BA99}" destId="{8948274D-CFE1-4B25-81BA-A5E0AEA032D6}" srcOrd="0" destOrd="0" presId="urn:microsoft.com/office/officeart/2005/8/layout/matrix1"/>
    <dgm:cxn modelId="{D7C2025A-958D-497F-B7B6-024AA55B8A9B}" type="presOf" srcId="{3D90B5A4-195D-43CB-AA9A-C5FC90F6C1C8}" destId="{3DD5C53F-C29E-4448-8DFC-3A33C9784996}" srcOrd="0" destOrd="0" presId="urn:microsoft.com/office/officeart/2005/8/layout/matrix1"/>
    <dgm:cxn modelId="{A1AFF962-58AC-426E-89F7-BC0D038D126C}" srcId="{3D90B5A4-195D-43CB-AA9A-C5FC90F6C1C8}" destId="{4F789D4D-2C29-492D-9A14-CDE688B0EB95}" srcOrd="2" destOrd="0" parTransId="{33696871-5BEC-4873-AFC8-8BE006F8F0EB}" sibTransId="{668929B7-8CEB-4B29-A0E0-89A6A3468CDD}"/>
    <dgm:cxn modelId="{754D8363-4A8E-4035-B655-8B40DF81BB7C}" type="presOf" srcId="{BE154B5B-E645-4E77-9CCD-893A58E3BA99}" destId="{F33F7889-669E-462A-B530-DA8CCEB6F575}" srcOrd="1" destOrd="0" presId="urn:microsoft.com/office/officeart/2005/8/layout/matrix1"/>
    <dgm:cxn modelId="{3D565D42-67BC-41DC-A361-026CD7FB081C}" srcId="{3D90B5A4-195D-43CB-AA9A-C5FC90F6C1C8}" destId="{AA03B732-ABDA-4821-8FA5-F9F83187BAE8}" srcOrd="1" destOrd="0" parTransId="{4AADF6B1-75F9-4083-B257-6681085D8809}" sibTransId="{9C4567C1-A034-4E63-99B4-165EE751B581}"/>
    <dgm:cxn modelId="{6574A937-F0DB-40F3-B40A-D9EAB3A4B95B}" type="presOf" srcId="{AA03B732-ABDA-4821-8FA5-F9F83187BAE8}" destId="{1AD4F388-D76C-4CBC-B77E-E41E5CDA3435}" srcOrd="0" destOrd="0" presId="urn:microsoft.com/office/officeart/2005/8/layout/matrix1"/>
    <dgm:cxn modelId="{605EA26F-7DF6-44C4-AE98-4693F09BEFF1}" srcId="{CCD14D97-4BB5-4452-8D87-0BACD7C239E5}" destId="{3D90B5A4-195D-43CB-AA9A-C5FC90F6C1C8}" srcOrd="0" destOrd="0" parTransId="{21BA0235-5199-4D9B-BBB0-E584BF2EAB24}" sibTransId="{119FE207-78B7-4C28-9663-F067886BAD50}"/>
    <dgm:cxn modelId="{AE2B07B8-4EAC-4A47-80A6-04FBCE7830A4}" type="presOf" srcId="{4F789D4D-2C29-492D-9A14-CDE688B0EB95}" destId="{88E8904A-8B8F-4A1B-91B5-A6D2698FF378}" srcOrd="1" destOrd="0" presId="urn:microsoft.com/office/officeart/2005/8/layout/matrix1"/>
    <dgm:cxn modelId="{A234044E-C94D-4C42-B6E8-49803D066115}" type="presParOf" srcId="{0D4CB3A7-33BD-41A8-847D-9AF159F57294}" destId="{21F56555-976B-4790-8B00-2830250FF912}" srcOrd="0" destOrd="0" presId="urn:microsoft.com/office/officeart/2005/8/layout/matrix1"/>
    <dgm:cxn modelId="{DDD64AE0-600A-4D66-8FD2-5C790CE01AA1}" type="presParOf" srcId="{21F56555-976B-4790-8B00-2830250FF912}" destId="{8948274D-CFE1-4B25-81BA-A5E0AEA032D6}" srcOrd="0" destOrd="0" presId="urn:microsoft.com/office/officeart/2005/8/layout/matrix1"/>
    <dgm:cxn modelId="{5E020765-2579-4F2A-9F14-853B670837EE}" type="presParOf" srcId="{21F56555-976B-4790-8B00-2830250FF912}" destId="{F33F7889-669E-462A-B530-DA8CCEB6F575}" srcOrd="1" destOrd="0" presId="urn:microsoft.com/office/officeart/2005/8/layout/matrix1"/>
    <dgm:cxn modelId="{3742C642-6255-41FA-9A26-302A1066ECE8}" type="presParOf" srcId="{21F56555-976B-4790-8B00-2830250FF912}" destId="{1AD4F388-D76C-4CBC-B77E-E41E5CDA3435}" srcOrd="2" destOrd="0" presId="urn:microsoft.com/office/officeart/2005/8/layout/matrix1"/>
    <dgm:cxn modelId="{B37ECB5C-789B-4470-9F5B-DAB2B4A60DAD}" type="presParOf" srcId="{21F56555-976B-4790-8B00-2830250FF912}" destId="{94CD776C-2FBF-49F9-89C8-23ACB5C89391}" srcOrd="3" destOrd="0" presId="urn:microsoft.com/office/officeart/2005/8/layout/matrix1"/>
    <dgm:cxn modelId="{F0A2B87B-2335-45A7-82DA-0FE768065C4F}" type="presParOf" srcId="{21F56555-976B-4790-8B00-2830250FF912}" destId="{B5B616B1-F4C9-4D0F-98B1-FB649950EA67}" srcOrd="4" destOrd="0" presId="urn:microsoft.com/office/officeart/2005/8/layout/matrix1"/>
    <dgm:cxn modelId="{A35CA03A-3CBA-471A-BA32-6D732A7F0E3D}" type="presParOf" srcId="{21F56555-976B-4790-8B00-2830250FF912}" destId="{88E8904A-8B8F-4A1B-91B5-A6D2698FF378}" srcOrd="5" destOrd="0" presId="urn:microsoft.com/office/officeart/2005/8/layout/matrix1"/>
    <dgm:cxn modelId="{BA8874DC-3AE6-440A-8C80-FBD5A59F1A31}" type="presParOf" srcId="{21F56555-976B-4790-8B00-2830250FF912}" destId="{AAD9A851-E0A2-43A5-BF96-C1F5CEA9F852}" srcOrd="6" destOrd="0" presId="urn:microsoft.com/office/officeart/2005/8/layout/matrix1"/>
    <dgm:cxn modelId="{6E1A7E81-A157-4DF7-A8F5-C0AD8EBE58C1}" type="presParOf" srcId="{21F56555-976B-4790-8B00-2830250FF912}" destId="{5883D8E2-A04A-435B-8E5A-9C629BCED05A}" srcOrd="7" destOrd="0" presId="urn:microsoft.com/office/officeart/2005/8/layout/matrix1"/>
    <dgm:cxn modelId="{CD2235DE-4DA6-43AE-86D9-DD16B58C951F}" type="presParOf" srcId="{0D4CB3A7-33BD-41A8-847D-9AF159F57294}" destId="{3DD5C53F-C29E-4448-8DFC-3A33C9784996}" srcOrd="1" destOrd="0" presId="urn:microsoft.com/office/officeart/2005/8/layout/matrix1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48274D-CFE1-4B25-81BA-A5E0AEA032D6}">
      <dsp:nvSpPr>
        <dsp:cNvPr id="0" name=""/>
        <dsp:cNvSpPr/>
      </dsp:nvSpPr>
      <dsp:spPr>
        <a:xfrm rot="16200000">
          <a:off x="845740" y="-845740"/>
          <a:ext cx="2552700" cy="4244181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36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Equity</a:t>
          </a:r>
          <a:endParaRPr lang="de-DE" sz="2800" kern="1200" dirty="0" smtClean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5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16200000">
        <a:off x="1164828" y="-1164828"/>
        <a:ext cx="1914525" cy="4244181"/>
      </dsp:txXfrm>
    </dsp:sp>
    <dsp:sp modelId="{1AD4F388-D76C-4CBC-B77E-E41E5CDA3435}">
      <dsp:nvSpPr>
        <dsp:cNvPr id="0" name=""/>
        <dsp:cNvSpPr/>
      </dsp:nvSpPr>
      <dsp:spPr>
        <a:xfrm>
          <a:off x="4244181" y="0"/>
          <a:ext cx="4244181" cy="2552700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Quality</a:t>
          </a:r>
          <a:endParaRPr lang="de-DE" sz="36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4244181" y="0"/>
        <a:ext cx="4244181" cy="1914525"/>
      </dsp:txXfrm>
    </dsp:sp>
    <dsp:sp modelId="{B5B616B1-F4C9-4D0F-98B1-FB649950EA67}">
      <dsp:nvSpPr>
        <dsp:cNvPr id="0" name=""/>
        <dsp:cNvSpPr/>
      </dsp:nvSpPr>
      <dsp:spPr>
        <a:xfrm rot="10800000">
          <a:off x="0" y="2552700"/>
          <a:ext cx="4244181" cy="2552700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Multi-sectoral Approach</a:t>
          </a:r>
          <a:endParaRPr lang="de-DE" sz="32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10800000">
        <a:off x="0" y="3190874"/>
        <a:ext cx="4244181" cy="1914525"/>
      </dsp:txXfrm>
    </dsp:sp>
    <dsp:sp modelId="{AAD9A851-E0A2-43A5-BF96-C1F5CEA9F852}">
      <dsp:nvSpPr>
        <dsp:cNvPr id="0" name=""/>
        <dsp:cNvSpPr/>
      </dsp:nvSpPr>
      <dsp:spPr>
        <a:xfrm rot="5400000">
          <a:off x="5066918" y="1706959"/>
          <a:ext cx="2552700" cy="4244181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Reform</a:t>
          </a:r>
          <a:endParaRPr lang="de-DE" sz="36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5400000">
        <a:off x="5386006" y="2026046"/>
        <a:ext cx="1914525" cy="4244181"/>
      </dsp:txXfrm>
    </dsp:sp>
    <dsp:sp modelId="{3DD5C53F-C29E-4448-8DFC-3A33C9784996}">
      <dsp:nvSpPr>
        <dsp:cNvPr id="0" name=""/>
        <dsp:cNvSpPr/>
      </dsp:nvSpPr>
      <dsp:spPr>
        <a:xfrm>
          <a:off x="2761056" y="1836859"/>
          <a:ext cx="2966249" cy="1431681"/>
        </a:xfrm>
        <a:prstGeom prst="round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500" b="1" kern="1200" dirty="0" smtClean="0">
              <a:solidFill>
                <a:schemeClr val="tx1"/>
              </a:solidFill>
              <a:latin typeface="Cambria"/>
              <a:ea typeface="+mn-ea"/>
              <a:cs typeface="+mn-cs"/>
            </a:rPr>
            <a:t>Universal Health Coverage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+mn-ea"/>
            <a:cs typeface="+mn-cs"/>
          </a:endParaRPr>
        </a:p>
      </dsp:txBody>
      <dsp:txXfrm>
        <a:off x="2761056" y="1836859"/>
        <a:ext cx="2966249" cy="1431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7B3BF-D641-4D80-B426-3910209AFB6C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6EA2D-F47B-4912-9E13-E7A794882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11F33-2A04-40BB-821D-4B31D3DF007C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73251-5358-4165-8D28-AEAD4353B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555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33D71AB-7431-4D83-AD64-A569F78D1813}" type="slidenum">
              <a:rPr lang="en-US" altLang="en-US" sz="1300">
                <a:solidFill>
                  <a:srgbClr val="000000"/>
                </a:solidFill>
              </a:rPr>
              <a:pPr/>
              <a:t>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3251-5358-4165-8D28-AEAD4353BF7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73251-5358-4165-8D28-AEAD4353BF7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968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E2B-5681-4058-A1E5-C6586D119A3B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EF2B-4755-4EA4-A7D6-318BE998E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39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E2B-5681-4058-A1E5-C6586D119A3B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EF2B-4755-4EA4-A7D6-318BE998E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501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E2B-5681-4058-A1E5-C6586D119A3B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EF2B-4755-4EA4-A7D6-318BE998E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882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E2B-5681-4058-A1E5-C6586D119A3B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EF2B-4755-4EA4-A7D6-318BE998E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563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E2B-5681-4058-A1E5-C6586D119A3B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EF2B-4755-4EA4-A7D6-318BE998E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31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E2B-5681-4058-A1E5-C6586D119A3B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EF2B-4755-4EA4-A7D6-318BE998E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9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E2B-5681-4058-A1E5-C6586D119A3B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EF2B-4755-4EA4-A7D6-318BE998E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648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E2B-5681-4058-A1E5-C6586D119A3B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EF2B-4755-4EA4-A7D6-318BE998E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049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E2B-5681-4058-A1E5-C6586D119A3B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EF2B-4755-4EA4-A7D6-318BE998E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008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E2B-5681-4058-A1E5-C6586D119A3B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EF2B-4755-4EA4-A7D6-318BE998E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913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E2B-5681-4058-A1E5-C6586D119A3B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EF2B-4755-4EA4-A7D6-318BE998E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253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32E2B-5681-4058-A1E5-C6586D119A3B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EF2B-4755-4EA4-A7D6-318BE998E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95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28800"/>
            <a:ext cx="8689975" cy="1754197"/>
          </a:xfrm>
        </p:spPr>
        <p:txBody>
          <a:bodyPr wrap="square" lIns="91312" tIns="45656" rIns="91312" bIns="45656">
            <a:spAutoFit/>
          </a:bodyPr>
          <a:lstStyle/>
          <a:p>
            <a:r>
              <a:rPr lang="en-US" sz="3600" b="1" dirty="0"/>
              <a:t>C</a:t>
            </a:r>
            <a:r>
              <a:rPr lang="en-US" sz="3600" b="1" dirty="0" smtClean="0"/>
              <a:t>limate </a:t>
            </a:r>
            <a:r>
              <a:rPr lang="en-US" sz="3600" b="1" dirty="0"/>
              <a:t>change and health: impacts, existing policies and </a:t>
            </a:r>
            <a:r>
              <a:rPr lang="en-US" sz="3600" b="1" dirty="0" smtClean="0"/>
              <a:t>programs, </a:t>
            </a:r>
            <a:r>
              <a:rPr lang="en-US" sz="3600" b="1" dirty="0"/>
              <a:t>challenges and opportunities</a:t>
            </a: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663575" y="1841500"/>
            <a:ext cx="874871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2" tIns="45656" rIns="91312" bIns="45656"/>
          <a:lstStyle>
            <a:lvl1pPr marL="339725" indent="-33972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2813" rtl="1" fontAlgn="base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Tx/>
              <a:buChar char="-"/>
            </a:pPr>
            <a:endParaRPr lang="es-ES" altLang="en-US" sz="800" b="1">
              <a:solidFill>
                <a:srgbClr val="00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4572000"/>
            <a:ext cx="318574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</a:rPr>
              <a:t>Ramkrishna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Adhikari</a:t>
            </a:r>
            <a:endParaRPr lang="en-US" sz="2800" dirty="0" smtClean="0">
              <a:solidFill>
                <a:srgbClr val="00B050"/>
              </a:solidFill>
            </a:endParaRP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Under-Secretary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Ministry of Health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Nepal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6" name="Picture 5" descr="D:\Organisations\Ministries\MoHP\Mo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2852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level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 Change Policy 2011 (</a:t>
            </a:r>
            <a:r>
              <a:rPr lang="en-US" dirty="0" err="1" smtClean="0"/>
              <a:t>MoSTE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Acknowledged the negative impact of Climate Change on health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Developing a necessary </a:t>
            </a:r>
            <a:r>
              <a:rPr lang="en-US" dirty="0" smtClean="0">
                <a:solidFill>
                  <a:srgbClr val="FF0000"/>
                </a:solidFill>
              </a:rPr>
              <a:t>mechanism for forecasting and preventing vector borne, infectious and communicable diseases</a:t>
            </a:r>
            <a:r>
              <a:rPr lang="en-US" dirty="0" smtClean="0"/>
              <a:t> induced by climate change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suraj.gurau\Desktop\Logo Nepal govt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6800" cy="9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National Health Policy (NHP) 2014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Climate change is defined as one of the </a:t>
            </a:r>
            <a:r>
              <a:rPr lang="en-US" dirty="0" smtClean="0">
                <a:solidFill>
                  <a:srgbClr val="FF0000"/>
                </a:solidFill>
              </a:rPr>
              <a:t>major health problem.</a:t>
            </a:r>
          </a:p>
          <a:p>
            <a:pPr lvl="1"/>
            <a:r>
              <a:rPr lang="en-US" dirty="0" smtClean="0"/>
              <a:t>Policies (14 policies) </a:t>
            </a:r>
          </a:p>
          <a:p>
            <a:pPr lvl="2"/>
            <a:r>
              <a:rPr lang="en-US" dirty="0" smtClean="0"/>
              <a:t>stresses upon </a:t>
            </a:r>
            <a:r>
              <a:rPr lang="en-US" dirty="0" smtClean="0">
                <a:solidFill>
                  <a:srgbClr val="FF0000"/>
                </a:solidFill>
              </a:rPr>
              <a:t>mainstreaming health in all policies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Ensure healthy environment </a:t>
            </a:r>
            <a:r>
              <a:rPr lang="en-US" dirty="0" smtClean="0"/>
              <a:t>as a inherent right of citizen.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4A2F-EEDB-49C3-BA8E-647CE95654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Health Policy 2014</a:t>
            </a:r>
            <a:endParaRPr lang="es-ES" dirty="0"/>
          </a:p>
        </p:txBody>
      </p:sp>
      <p:pic>
        <p:nvPicPr>
          <p:cNvPr id="6" name="Picture 5" descr="C:\Users\suraj.gurau\Desktop\Logo Nepal govt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6800" cy="9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985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Health Policy 2014….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Strategies to be taken (under NHP 2014):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Multi </a:t>
            </a:r>
            <a:r>
              <a:rPr lang="en-US" b="1" u="sng" dirty="0" err="1" smtClean="0">
                <a:solidFill>
                  <a:srgbClr val="FF0000"/>
                </a:solidFill>
              </a:rPr>
              <a:t>sectoral</a:t>
            </a:r>
            <a:r>
              <a:rPr lang="en-US" b="1" u="sng" dirty="0" smtClean="0">
                <a:solidFill>
                  <a:srgbClr val="FF0000"/>
                </a:solidFill>
              </a:rPr>
              <a:t> action plans </a:t>
            </a:r>
            <a:r>
              <a:rPr lang="en-US" dirty="0" smtClean="0"/>
              <a:t>will be developed and implemented ensuring </a:t>
            </a:r>
            <a:r>
              <a:rPr lang="en-US" b="1" u="sng" dirty="0" smtClean="0"/>
              <a:t>involvement of all sectors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safe water, sanitation, energy, food safety, climate, environment, education, housing, road. </a:t>
            </a:r>
          </a:p>
          <a:p>
            <a:endParaRPr lang="en-US" dirty="0" smtClean="0"/>
          </a:p>
          <a:p>
            <a:r>
              <a:rPr lang="en-US" b="1" u="sng" dirty="0" smtClean="0">
                <a:solidFill>
                  <a:schemeClr val="accent3"/>
                </a:solidFill>
              </a:rPr>
              <a:t>Proper coordination and cooperation </a:t>
            </a:r>
            <a:r>
              <a:rPr lang="en-US" dirty="0" smtClean="0"/>
              <a:t>with concerned stakeholders will be done </a:t>
            </a:r>
            <a:r>
              <a:rPr lang="en-US" dirty="0" smtClean="0">
                <a:solidFill>
                  <a:schemeClr val="accent3"/>
                </a:solidFill>
              </a:rPr>
              <a:t>to </a:t>
            </a:r>
            <a:r>
              <a:rPr lang="en-US" b="1" u="sng" dirty="0" smtClean="0">
                <a:solidFill>
                  <a:schemeClr val="accent3"/>
                </a:solidFill>
              </a:rPr>
              <a:t>manage vector borne diseases</a:t>
            </a:r>
          </a:p>
        </p:txBody>
      </p:sp>
      <p:pic>
        <p:nvPicPr>
          <p:cNvPr id="4" name="Picture 3" descr="C:\Users\suraj.gurau\Desktop\Logo Nepal govt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6800" cy="9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level 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Constitution of Nepal 2015</a:t>
            </a:r>
          </a:p>
          <a:p>
            <a:pPr lvl="1"/>
            <a:r>
              <a:rPr lang="en-US" dirty="0" smtClean="0"/>
              <a:t>right to live in healthy environment</a:t>
            </a:r>
          </a:p>
          <a:p>
            <a:pPr lvl="1"/>
            <a:r>
              <a:rPr lang="en-US" dirty="0" smtClean="0"/>
              <a:t>right to seek basic health care services from the state</a:t>
            </a:r>
          </a:p>
          <a:p>
            <a:pPr lvl="1"/>
            <a:r>
              <a:rPr lang="en-US" dirty="0" smtClean="0"/>
              <a:t>Each citizen shall have the right to access to clean water and hygiene.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Nepal Health Sector Strategy (NHSS)</a:t>
            </a:r>
            <a:br>
              <a:rPr lang="en-US" sz="3600" dirty="0" smtClean="0"/>
            </a:br>
            <a:r>
              <a:rPr lang="en-US" sz="3600" dirty="0" smtClean="0"/>
              <a:t> (2015-2020): </a:t>
            </a:r>
            <a:r>
              <a:rPr lang="de-DE" sz="3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Overarching Principles</a:t>
            </a:r>
            <a:endParaRPr lang="en-US" sz="3600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49267529"/>
              </p:ext>
            </p:extLst>
          </p:nvPr>
        </p:nvGraphicFramePr>
        <p:xfrm>
          <a:off x="198437" y="1143000"/>
          <a:ext cx="848836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suraj.gurau\Desktop\Logo Nepal govt.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66800" cy="9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NHSS (2015-2020) </a:t>
            </a:r>
            <a:r>
              <a:rPr lang="en-US" dirty="0" err="1" smtClean="0"/>
              <a:t>Contd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Several Social Determinants of health – proposed to be addressed through </a:t>
            </a:r>
            <a:r>
              <a:rPr lang="en-US" b="1" u="sng" dirty="0" smtClean="0"/>
              <a:t>multi </a:t>
            </a:r>
            <a:r>
              <a:rPr lang="en-US" b="1" u="sng" dirty="0" err="1" smtClean="0"/>
              <a:t>sectoral</a:t>
            </a:r>
            <a:r>
              <a:rPr lang="en-US" b="1" u="sng" dirty="0" smtClean="0"/>
              <a:t> approach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Promoting healthy lifestyles and healthy environment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Coming together to promote healthy environment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Establishing multi </a:t>
            </a:r>
            <a:r>
              <a:rPr lang="en-US" dirty="0" err="1" smtClean="0"/>
              <a:t>sectoral</a:t>
            </a:r>
            <a:r>
              <a:rPr lang="en-US" dirty="0" smtClean="0"/>
              <a:t> response to climate change</a:t>
            </a:r>
          </a:p>
        </p:txBody>
      </p:sp>
      <p:pic>
        <p:nvPicPr>
          <p:cNvPr id="4" name="Picture 3" descr="C:\Users\suraj.gurau\Desktop\Logo Nepal govt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6800" cy="9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</a:t>
            </a:r>
            <a:r>
              <a:rPr lang="en-US" dirty="0" err="1" smtClean="0"/>
              <a:t>Programmes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Inclusion of climate change and health component in regular training of health professionals</a:t>
            </a:r>
          </a:p>
          <a:p>
            <a:r>
              <a:rPr lang="en-US" dirty="0" smtClean="0"/>
              <a:t>Development of  </a:t>
            </a:r>
            <a:r>
              <a:rPr lang="en-US" dirty="0" err="1" smtClean="0"/>
              <a:t>IEC</a:t>
            </a:r>
            <a:r>
              <a:rPr lang="en-US" dirty="0" smtClean="0"/>
              <a:t>/BCC materials on climate change and health   </a:t>
            </a:r>
          </a:p>
          <a:p>
            <a:r>
              <a:rPr lang="en-US" dirty="0" smtClean="0"/>
              <a:t>Research study  on climate change and diarrheal diseases </a:t>
            </a:r>
          </a:p>
          <a:p>
            <a:r>
              <a:rPr lang="en-US" dirty="0" err="1" smtClean="0"/>
              <a:t>DFID</a:t>
            </a:r>
            <a:r>
              <a:rPr lang="en-US" dirty="0" smtClean="0"/>
              <a:t> </a:t>
            </a:r>
            <a:r>
              <a:rPr lang="en-US" dirty="0"/>
              <a:t>project “Building adaptation to climate change in health in LDCs through resilient WASH” (2013-17)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suraj.gurau\Desktop\Logo Nepal govt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6800" cy="9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Conducted trainings based on WHO/PAHO Guideline</a:t>
            </a:r>
          </a:p>
          <a:p>
            <a:r>
              <a:rPr lang="en-GB" dirty="0" smtClean="0"/>
              <a:t>Under guidance of an international expert, 5 national experts drafted VAA report covering</a:t>
            </a:r>
          </a:p>
          <a:p>
            <a:pPr lvl="1"/>
            <a:r>
              <a:rPr lang="en-GB" dirty="0"/>
              <a:t>Climatology</a:t>
            </a:r>
          </a:p>
          <a:p>
            <a:pPr lvl="1"/>
            <a:r>
              <a:rPr lang="en-GB" dirty="0" smtClean="0"/>
              <a:t>Epidemiology</a:t>
            </a:r>
          </a:p>
          <a:p>
            <a:pPr lvl="1"/>
            <a:r>
              <a:rPr lang="en-GB" dirty="0" smtClean="0"/>
              <a:t>Health systems strengthening</a:t>
            </a:r>
          </a:p>
          <a:p>
            <a:pPr lvl="1"/>
            <a:r>
              <a:rPr lang="en-GB" dirty="0" smtClean="0"/>
              <a:t>WASH</a:t>
            </a:r>
          </a:p>
          <a:p>
            <a:pPr lvl="1"/>
            <a:r>
              <a:rPr lang="en-GB" dirty="0" smtClean="0"/>
              <a:t>Disaster</a:t>
            </a:r>
          </a:p>
          <a:p>
            <a:r>
              <a:rPr lang="en-GB" dirty="0" smtClean="0"/>
              <a:t>Based on V&amp;A assessment, H-NAP is prepared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4A2F-EEDB-49C3-BA8E-647CE95654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239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Vulnerability &amp; Adaptation Assessment and </a:t>
            </a:r>
            <a:br>
              <a:rPr lang="en-US" sz="2800" b="1" dirty="0" smtClean="0"/>
            </a:br>
            <a:r>
              <a:rPr lang="en-US" sz="2800" b="1" dirty="0" smtClean="0"/>
              <a:t>H-NAP</a:t>
            </a:r>
            <a:endParaRPr lang="en-GB" sz="2800" b="1" dirty="0"/>
          </a:p>
        </p:txBody>
      </p:sp>
      <p:pic>
        <p:nvPicPr>
          <p:cNvPr id="6" name="Picture 5" descr="C:\Users\suraj.gurau\Desktop\Logo Nepal govt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6800" cy="9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3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Awareness raising</a:t>
            </a:r>
          </a:p>
          <a:p>
            <a:r>
              <a:rPr lang="en-US" dirty="0" smtClean="0"/>
              <a:t>Evidence generation</a:t>
            </a:r>
          </a:p>
          <a:p>
            <a:r>
              <a:rPr lang="en-US" dirty="0" smtClean="0"/>
              <a:t>Integrated disease Surveillance. </a:t>
            </a:r>
          </a:p>
          <a:p>
            <a:r>
              <a:rPr lang="en-US" dirty="0" smtClean="0"/>
              <a:t>Early warning system</a:t>
            </a:r>
          </a:p>
          <a:p>
            <a:r>
              <a:rPr lang="en-US" dirty="0" smtClean="0"/>
              <a:t>Capacity enhancement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:\Users\suraj.gurau\Desktop\Logo Nepal govt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6800" cy="9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Coordination for multi- </a:t>
            </a:r>
            <a:r>
              <a:rPr lang="en-US" sz="4000" dirty="0" err="1" smtClean="0"/>
              <a:t>sectoral</a:t>
            </a:r>
            <a:r>
              <a:rPr lang="en-US" sz="4000" dirty="0" smtClean="0"/>
              <a:t> response </a:t>
            </a:r>
          </a:p>
          <a:p>
            <a:r>
              <a:rPr lang="en-US" sz="4000" dirty="0" smtClean="0"/>
              <a:t>Resource	</a:t>
            </a:r>
          </a:p>
          <a:p>
            <a:pPr lvl="1"/>
            <a:r>
              <a:rPr lang="en-US" sz="3600" dirty="0" smtClean="0"/>
              <a:t> HR</a:t>
            </a:r>
          </a:p>
          <a:p>
            <a:pPr lvl="1"/>
            <a:r>
              <a:rPr lang="en-US" sz="3600" dirty="0" smtClean="0"/>
              <a:t>Financial</a:t>
            </a:r>
          </a:p>
          <a:p>
            <a:r>
              <a:rPr lang="en-US" sz="4000" dirty="0" smtClean="0"/>
              <a:t>Evidence </a:t>
            </a:r>
          </a:p>
          <a:p>
            <a:pPr lvl="1"/>
            <a:r>
              <a:rPr lang="en-US" sz="3600" dirty="0" smtClean="0"/>
              <a:t>Research </a:t>
            </a:r>
          </a:p>
          <a:p>
            <a:pPr lvl="1"/>
            <a:r>
              <a:rPr lang="en-US" sz="3600" dirty="0" smtClean="0"/>
              <a:t>Data </a:t>
            </a:r>
          </a:p>
          <a:p>
            <a:pPr lvl="1"/>
            <a:r>
              <a:rPr lang="en-US" sz="3600" dirty="0" smtClean="0"/>
              <a:t>Information)</a:t>
            </a:r>
          </a:p>
          <a:p>
            <a:endParaRPr lang="en-US" dirty="0"/>
          </a:p>
        </p:txBody>
      </p:sp>
      <p:pic>
        <p:nvPicPr>
          <p:cNvPr id="4" name="Picture 3" descr="C:\Users\suraj.gurau\Desktop\Logo Nepal govt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6800" cy="9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1264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lob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</p:spPr>
      </p:pic>
      <p:pic>
        <p:nvPicPr>
          <p:cNvPr id="5" name="Picture 4" descr="C:\Users\suraj.gurau\Desktop\Logo Nepal govt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6800" cy="9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Geographical Location of Nepal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Opportunities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Political commitment </a:t>
            </a:r>
            <a:r>
              <a:rPr lang="en-US" dirty="0" smtClean="0"/>
              <a:t>- climate change is recognized as a national agenda </a:t>
            </a:r>
          </a:p>
          <a:p>
            <a:r>
              <a:rPr lang="en-US" dirty="0" smtClean="0"/>
              <a:t>Climate Change Council, Chaired by Rt. Hon Prime Minster </a:t>
            </a:r>
          </a:p>
          <a:p>
            <a:r>
              <a:rPr lang="en-US" dirty="0" smtClean="0"/>
              <a:t>Eligible to access </a:t>
            </a:r>
            <a:r>
              <a:rPr lang="en-US" dirty="0" smtClean="0">
                <a:solidFill>
                  <a:srgbClr val="FF0000"/>
                </a:solidFill>
              </a:rPr>
              <a:t>climate adaption funds </a:t>
            </a:r>
          </a:p>
          <a:p>
            <a:r>
              <a:rPr lang="en-US" dirty="0" smtClean="0"/>
              <a:t>Establishment of </a:t>
            </a:r>
            <a:r>
              <a:rPr lang="en-US" dirty="0" smtClean="0">
                <a:solidFill>
                  <a:srgbClr val="FF0000"/>
                </a:solidFill>
              </a:rPr>
              <a:t>Diseases Control, Climate Change and Environment Section  </a:t>
            </a:r>
            <a:r>
              <a:rPr lang="en-US" dirty="0" smtClean="0"/>
              <a:t>at </a:t>
            </a:r>
            <a:r>
              <a:rPr lang="en-US" dirty="0" err="1" smtClean="0"/>
              <a:t>MoH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Institutions for implementation </a:t>
            </a:r>
            <a:r>
              <a:rPr lang="en-US" dirty="0" smtClean="0"/>
              <a:t>are in place e.g., NHRC (Research), NHTC (Training), NHEIC (IEC/BCC), EDCD( Surveillance and control), NPHL (Laboratory diagnosis), DPHOs  (action) etc.</a:t>
            </a:r>
          </a:p>
          <a:p>
            <a:endParaRPr lang="en-US" dirty="0"/>
          </a:p>
        </p:txBody>
      </p:sp>
      <p:pic>
        <p:nvPicPr>
          <p:cNvPr id="4" name="Picture 3" descr="C:\Users\suraj.gurau\Desktop\Logo Nepal govt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6800" cy="9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45468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4572000"/>
            <a:ext cx="5457828" cy="2011525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Char char="-"/>
              <a:defRPr/>
            </a:pPr>
            <a:endParaRPr lang="en-US" sz="2800" dirty="0" smtClean="0">
              <a:latin typeface="Amazone BT" pitchFamily="66" charset="0"/>
            </a:endParaRPr>
          </a:p>
          <a:p>
            <a:pPr algn="ctr">
              <a:buNone/>
              <a:defRPr/>
            </a:pPr>
            <a:r>
              <a:rPr lang="en-US" sz="2800" i="1" dirty="0" smtClean="0">
                <a:solidFill>
                  <a:srgbClr val="00B050"/>
                </a:solidFill>
                <a:latin typeface="+mj-lt"/>
              </a:rPr>
              <a:t> </a:t>
            </a:r>
          </a:p>
          <a:p>
            <a:pPr algn="ctr">
              <a:defRPr/>
            </a:pPr>
            <a:endParaRPr lang="en-US" sz="2800" i="1" dirty="0" smtClean="0">
              <a:solidFill>
                <a:srgbClr val="00B050"/>
              </a:solidFill>
              <a:latin typeface="+mj-lt"/>
            </a:endParaRPr>
          </a:p>
          <a:p>
            <a:pPr algn="ctr">
              <a:buNone/>
            </a:pPr>
            <a:r>
              <a:rPr lang="en-US" sz="6000" b="1" i="1" dirty="0" smtClean="0"/>
              <a:t>Thank You</a:t>
            </a:r>
            <a:endParaRPr lang="th-TH" sz="6000" dirty="0"/>
          </a:p>
        </p:txBody>
      </p:sp>
      <p:pic>
        <p:nvPicPr>
          <p:cNvPr id="2050" name="Picture 2" descr="Brass Praying Thai Monk Figure 17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0100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242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Photo of Mount Everest"/>
          <p:cNvPicPr preferRelativeResize="0">
            <a:picLocks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90600"/>
            <a:ext cx="9150350" cy="5867400"/>
          </a:xfrm>
          <a:solidFill>
            <a:schemeClr val="accent1"/>
          </a:solidFill>
          <a:ln>
            <a:solidFill>
              <a:srgbClr val="000000"/>
            </a:solidFill>
          </a:ln>
        </p:spPr>
      </p:pic>
      <p:pic>
        <p:nvPicPr>
          <p:cNvPr id="49155" name="Picture 3"/>
          <p:cNvPicPr>
            <a:picLocks noChangeAspect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1063625"/>
          </a:xfrm>
          <a:prstGeom prst="rect">
            <a:avLst/>
          </a:prstGeom>
          <a:noFill/>
          <a:ln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915988"/>
            <a:ext cx="9144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ja-JP" sz="2800" b="1">
              <a:solidFill>
                <a:srgbClr val="1E4649"/>
              </a:solidFill>
              <a:ea typeface="ＭＳ Ｐゴシック" pitchFamily="34" charset="-128"/>
            </a:endParaRPr>
          </a:p>
        </p:txBody>
      </p:sp>
      <p:sp>
        <p:nvSpPr>
          <p:cNvPr id="49158" name="スライド番号プレースホルダ 3"/>
          <p:cNvSpPr txBox="1">
            <a:spLocks noGrp="1"/>
          </p:cNvSpPr>
          <p:nvPr/>
        </p:nvSpPr>
        <p:spPr bwMode="auto">
          <a:xfrm>
            <a:off x="6553200" y="5757863"/>
            <a:ext cx="213360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D031D41-173A-4B66-9170-0C506E484D38}" type="slidenum">
              <a:rPr kumimoji="1" lang="en-US" altLang="ja-JP" sz="1400">
                <a:ea typeface="ＭＳ Ｐゴシック" pitchFamily="34" charset="-128"/>
              </a:rPr>
              <a:pPr algn="r" eaLnBrk="1" hangingPunct="1"/>
              <a:t>3</a:t>
            </a:fld>
            <a:endParaRPr kumimoji="1" lang="en-US" altLang="ja-JP" sz="1400">
              <a:ea typeface="ＭＳ Ｐゴシック" pitchFamily="34" charset="-128"/>
            </a:endParaRPr>
          </a:p>
        </p:txBody>
      </p:sp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9906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Map of Nepal</a:t>
            </a:r>
          </a:p>
        </p:txBody>
      </p:sp>
      <p:pic>
        <p:nvPicPr>
          <p:cNvPr id="49164" name="Picture 5" descr="fla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1447800"/>
            <a:ext cx="1143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Why Nepal is more vulnerable to Climate Change impacts?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B050"/>
                </a:solidFill>
              </a:rPr>
              <a:t>Nepal </a:t>
            </a:r>
            <a:r>
              <a:rPr lang="en-US" altLang="en-US" dirty="0">
                <a:solidFill>
                  <a:srgbClr val="00B050"/>
                </a:solidFill>
              </a:rPr>
              <a:t>as the 4th most vulnerable country </a:t>
            </a:r>
            <a:r>
              <a:rPr lang="en-US" altLang="en-US" dirty="0"/>
              <a:t>worldwide</a:t>
            </a:r>
            <a:r>
              <a:rPr lang="en-US" altLang="en-US" dirty="0" smtClean="0"/>
              <a:t>. (The Climate Change Risk Atlas 2010 )</a:t>
            </a:r>
            <a:endParaRPr lang="en-US" dirty="0"/>
          </a:p>
          <a:p>
            <a:pPr eaLnBrk="1" hangingPunct="1"/>
            <a:r>
              <a:rPr lang="en-US" dirty="0" smtClean="0"/>
              <a:t>A </a:t>
            </a:r>
            <a:r>
              <a:rPr lang="en-US" dirty="0"/>
              <a:t>heavy </a:t>
            </a:r>
            <a:r>
              <a:rPr lang="en-US" dirty="0">
                <a:solidFill>
                  <a:srgbClr val="00B050"/>
                </a:solidFill>
              </a:rPr>
              <a:t>reliance</a:t>
            </a:r>
            <a:r>
              <a:rPr lang="en-US" dirty="0"/>
              <a:t> of the country’s </a:t>
            </a:r>
            <a:r>
              <a:rPr lang="en-US" dirty="0">
                <a:solidFill>
                  <a:srgbClr val="FF0000"/>
                </a:solidFill>
              </a:rPr>
              <a:t>economy</a:t>
            </a:r>
            <a:r>
              <a:rPr lang="en-US" dirty="0"/>
              <a:t> on </a:t>
            </a:r>
            <a:r>
              <a:rPr lang="en-US" dirty="0">
                <a:solidFill>
                  <a:srgbClr val="FF0000"/>
                </a:solidFill>
              </a:rPr>
              <a:t>climate-sensitive sectors</a:t>
            </a:r>
            <a:r>
              <a:rPr lang="en-US" dirty="0"/>
              <a:t>, coupled with dramatic topography, </a:t>
            </a:r>
            <a:r>
              <a:rPr lang="en-US" dirty="0">
                <a:solidFill>
                  <a:srgbClr val="FF0000"/>
                </a:solidFill>
              </a:rPr>
              <a:t>fragile ecosystems </a:t>
            </a:r>
            <a:r>
              <a:rPr lang="en-US" dirty="0"/>
              <a:t>and technical capacity to deal with climatic </a:t>
            </a:r>
            <a:r>
              <a:rPr lang="en-US" dirty="0" smtClean="0"/>
              <a:t>uncertainties…..</a:t>
            </a:r>
            <a:endParaRPr lang="en-US" dirty="0"/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suraj.gurau\Desktop\Logo Nepal govt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023"/>
            <a:ext cx="1066800" cy="9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4962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  <a:cs typeface="Times New Roman" pitchFamily="18" charset="0"/>
              </a:rPr>
              <a:t>Climate Sensitive Health Risks in Nepal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  <a:cs typeface="Arial" pitchFamily="34" charset="0"/>
              </a:rPr>
              <a:t>Vector borne diseases </a:t>
            </a:r>
          </a:p>
          <a:p>
            <a:r>
              <a:rPr lang="en-US" sz="2800" dirty="0" smtClean="0">
                <a:latin typeface="+mj-lt"/>
                <a:cs typeface="Arial" pitchFamily="34" charset="0"/>
              </a:rPr>
              <a:t>Diarrheal diseases including cholera </a:t>
            </a:r>
          </a:p>
          <a:p>
            <a:r>
              <a:rPr lang="en-US" sz="2800" dirty="0" smtClean="0">
                <a:latin typeface="+mj-lt"/>
                <a:cs typeface="Arial" pitchFamily="34" charset="0"/>
              </a:rPr>
              <a:t>Food-borne diseases</a:t>
            </a:r>
          </a:p>
          <a:p>
            <a:r>
              <a:rPr lang="en-US" sz="2800" dirty="0" smtClean="0">
                <a:latin typeface="+mj-lt"/>
                <a:cs typeface="Arial" pitchFamily="34" charset="0"/>
              </a:rPr>
              <a:t>Malnutrition</a:t>
            </a:r>
          </a:p>
          <a:p>
            <a:r>
              <a:rPr lang="en-US" sz="2800" dirty="0" smtClean="0">
                <a:latin typeface="+mj-lt"/>
                <a:cs typeface="Arial" pitchFamily="34" charset="0"/>
              </a:rPr>
              <a:t>Cardio-respiratory diseases </a:t>
            </a:r>
          </a:p>
          <a:p>
            <a:r>
              <a:rPr lang="en-US" sz="2800" dirty="0" smtClean="0">
                <a:latin typeface="+mj-lt"/>
                <a:cs typeface="Arial" pitchFamily="34" charset="0"/>
              </a:rPr>
              <a:t>Psychological stress </a:t>
            </a:r>
          </a:p>
          <a:p>
            <a:r>
              <a:rPr lang="en-US" sz="2800" dirty="0" smtClean="0">
                <a:latin typeface="+mj-lt"/>
                <a:cs typeface="Arial" pitchFamily="34" charset="0"/>
              </a:rPr>
              <a:t>Extreme weather related health effects</a:t>
            </a:r>
          </a:p>
          <a:p>
            <a:r>
              <a:rPr lang="en-US" sz="2800" dirty="0" smtClean="0">
                <a:latin typeface="+mj-lt"/>
                <a:cs typeface="Arial" pitchFamily="34" charset="0"/>
              </a:rPr>
              <a:t>Injuries  etc. </a:t>
            </a:r>
          </a:p>
        </p:txBody>
      </p:sp>
      <p:pic>
        <p:nvPicPr>
          <p:cNvPr id="4" name="Picture 3" descr="C:\Users\suraj.gurau\Desktop\Logo Nepal govt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6800" cy="9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82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Problem of climate sensitive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3515012"/>
              </p:ext>
            </p:extLst>
          </p:nvPr>
        </p:nvGraphicFramePr>
        <p:xfrm>
          <a:off x="304800" y="1524000"/>
          <a:ext cx="8839200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2209800"/>
                <a:gridCol w="2514600"/>
              </a:tblGrid>
              <a:tr h="123825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FF0000"/>
                          </a:solidFill>
                          <a:effectLst/>
                        </a:rPr>
                        <a:t>Diseases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FF0000"/>
                          </a:solidFill>
                          <a:effectLst/>
                        </a:rPr>
                        <a:t>No. of </a:t>
                      </a:r>
                      <a:r>
                        <a:rPr lang="en-GB" sz="2800" kern="1200" dirty="0" smtClean="0">
                          <a:solidFill>
                            <a:srgbClr val="FF0000"/>
                          </a:solidFill>
                          <a:effectLst/>
                        </a:rPr>
                        <a:t>districts out of 75</a:t>
                      </a:r>
                      <a:r>
                        <a:rPr lang="en-GB" sz="2800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district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 smtClean="0">
                          <a:solidFill>
                            <a:srgbClr val="FF0000"/>
                          </a:solidFill>
                          <a:effectLst/>
                        </a:rPr>
                        <a:t>Population at (%)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chemeClr val="tx1"/>
                          </a:solidFill>
                          <a:effectLst/>
                        </a:rPr>
                        <a:t>Malaria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FF0066"/>
                          </a:solidFill>
                          <a:effectLst/>
                        </a:rPr>
                        <a:t>65</a:t>
                      </a:r>
                      <a:endParaRPr lang="en-US" sz="3200" dirty="0">
                        <a:solidFill>
                          <a:srgbClr val="FF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>
                          <a:effectLst/>
                        </a:rPr>
                        <a:t>91.6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chemeClr val="tx1"/>
                          </a:solidFill>
                          <a:effectLst/>
                        </a:rPr>
                        <a:t>Lymphatic </a:t>
                      </a:r>
                      <a:r>
                        <a:rPr lang="en-GB" sz="2800" kern="1200" dirty="0" err="1">
                          <a:solidFill>
                            <a:schemeClr val="tx1"/>
                          </a:solidFill>
                          <a:effectLst/>
                        </a:rPr>
                        <a:t>filariasis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FF0066"/>
                          </a:solidFill>
                          <a:effectLst/>
                        </a:rPr>
                        <a:t>60</a:t>
                      </a:r>
                      <a:endParaRPr lang="en-US" sz="3200" dirty="0">
                        <a:solidFill>
                          <a:srgbClr val="FF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</a:rPr>
                        <a:t>87.0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chemeClr val="tx1"/>
                          </a:solidFill>
                          <a:effectLst/>
                        </a:rPr>
                        <a:t>Japanese encephalitis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FF0066"/>
                          </a:solidFill>
                          <a:effectLst/>
                        </a:rPr>
                        <a:t>24</a:t>
                      </a:r>
                      <a:endParaRPr lang="en-US" sz="3200" dirty="0">
                        <a:solidFill>
                          <a:srgbClr val="FF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</a:rPr>
                        <a:t>53.9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chemeClr val="tx1"/>
                          </a:solidFill>
                          <a:effectLst/>
                        </a:rPr>
                        <a:t>Kala-azar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FF0066"/>
                          </a:solidFill>
                          <a:effectLst/>
                        </a:rPr>
                        <a:t>12</a:t>
                      </a:r>
                      <a:endParaRPr lang="en-US" sz="3200" dirty="0">
                        <a:solidFill>
                          <a:srgbClr val="FF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</a:rPr>
                        <a:t>29.7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chemeClr val="tx1"/>
                          </a:solidFill>
                          <a:effectLst/>
                        </a:rPr>
                        <a:t>Dengue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FF0066"/>
                          </a:solidFill>
                          <a:effectLst/>
                        </a:rPr>
                        <a:t>24</a:t>
                      </a:r>
                      <a:endParaRPr lang="en-US" sz="3200" dirty="0">
                        <a:solidFill>
                          <a:srgbClr val="FF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</a:rPr>
                        <a:t>55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chemeClr val="tx1"/>
                          </a:solidFill>
                          <a:effectLst/>
                        </a:rPr>
                        <a:t>Chikungunya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FF0066"/>
                          </a:solidFill>
                          <a:effectLst/>
                        </a:rPr>
                        <a:t>24</a:t>
                      </a:r>
                      <a:endParaRPr lang="en-US" sz="3200" dirty="0">
                        <a:solidFill>
                          <a:srgbClr val="FF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</a:rPr>
                        <a:t>55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88" marR="50288" marT="0" marB="0"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C:\Users\suraj.gurau\Desktop\Logo Nepal govt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6800" cy="9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National Workshop on Climate Change and Human Health: </a:t>
            </a:r>
            <a:r>
              <a:rPr lang="en-US" dirty="0" smtClean="0"/>
              <a:t>Potential Impact, Vulnerability and Adaptation in Nepal (19-21 Dec., 2007). (</a:t>
            </a:r>
            <a:r>
              <a:rPr lang="en-US" dirty="0" smtClean="0">
                <a:solidFill>
                  <a:srgbClr val="FF0000"/>
                </a:solidFill>
              </a:rPr>
              <a:t>Initial steps in the area)   </a:t>
            </a:r>
          </a:p>
          <a:p>
            <a:r>
              <a:rPr lang="en-US" dirty="0" smtClean="0"/>
              <a:t>Incorporation of Health as a separate component in</a:t>
            </a:r>
            <a:r>
              <a:rPr lang="en-US" dirty="0" smtClean="0">
                <a:solidFill>
                  <a:srgbClr val="FF0000"/>
                </a:solidFill>
              </a:rPr>
              <a:t> National Adaptation </a:t>
            </a:r>
            <a:r>
              <a:rPr lang="en-US" dirty="0">
                <a:solidFill>
                  <a:srgbClr val="FF0000"/>
                </a:solidFill>
              </a:rPr>
              <a:t>Program of Action</a:t>
            </a:r>
            <a:r>
              <a:rPr lang="en-US" dirty="0"/>
              <a:t> (NAPA</a:t>
            </a:r>
            <a:r>
              <a:rPr lang="en-US" dirty="0" smtClean="0"/>
              <a:t>) 2010</a:t>
            </a:r>
          </a:p>
          <a:p>
            <a:r>
              <a:rPr lang="en-US" dirty="0" smtClean="0"/>
              <a:t>Role out of the NAPA through local adaptation program of Action (</a:t>
            </a:r>
            <a:r>
              <a:rPr lang="en-US" dirty="0" err="1" smtClean="0"/>
              <a:t>LAPA</a:t>
            </a:r>
            <a:r>
              <a:rPr lang="en-US" dirty="0" smtClean="0"/>
              <a:t>) 2011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4A2F-EEDB-49C3-BA8E-647CE95654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Climate Change Related Activities</a:t>
            </a:r>
            <a:endParaRPr lang="es-ES" dirty="0"/>
          </a:p>
        </p:txBody>
      </p:sp>
      <p:pic>
        <p:nvPicPr>
          <p:cNvPr id="6" name="Picture 5" descr="C:\Users\suraj.gurau\Desktop\Logo Nepal govt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6800" cy="9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985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400"/>
            <a:ext cx="9144000" cy="1371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	In December 2009, </a:t>
            </a:r>
            <a:r>
              <a:rPr lang="en-US" dirty="0" err="1" smtClean="0"/>
              <a:t>Madhav</a:t>
            </a:r>
            <a:r>
              <a:rPr lang="en-US" dirty="0" smtClean="0"/>
              <a:t> Kumar Nepal (PM) and the Nepali Cabinet held a </a:t>
            </a:r>
            <a:r>
              <a:rPr lang="en-US" dirty="0" smtClean="0">
                <a:solidFill>
                  <a:srgbClr val="FF0000"/>
                </a:solidFill>
              </a:rPr>
              <a:t>cabinet meeting</a:t>
            </a:r>
            <a:r>
              <a:rPr lang="en-US" dirty="0" smtClean="0"/>
              <a:t> at the base of Kala </a:t>
            </a:r>
            <a:r>
              <a:rPr lang="en-US" dirty="0" err="1" smtClean="0"/>
              <a:t>Patthar</a:t>
            </a:r>
            <a:r>
              <a:rPr lang="en-US" dirty="0" smtClean="0">
                <a:solidFill>
                  <a:srgbClr val="FF0000"/>
                </a:solidFill>
              </a:rPr>
              <a:t> (Everest Base Camp)</a:t>
            </a:r>
            <a:r>
              <a:rPr lang="en-US" dirty="0" smtClean="0"/>
              <a:t> as a solidarity response to impacts of climate change.</a:t>
            </a:r>
            <a:endParaRPr lang="en-US" dirty="0"/>
          </a:p>
        </p:txBody>
      </p:sp>
      <p:pic>
        <p:nvPicPr>
          <p:cNvPr id="18434" name="Picture 2" descr="G:\DSC00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"/>
            <a:ext cx="8610600" cy="5410200"/>
          </a:xfrm>
          <a:prstGeom prst="rect">
            <a:avLst/>
          </a:prstGeom>
          <a:noFill/>
        </p:spPr>
      </p:pic>
      <p:pic>
        <p:nvPicPr>
          <p:cNvPr id="5" name="Picture 4" descr="C:\Users\suraj.gurau\Desktop\Logo Nepal govt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6800" cy="9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Efforts at </a:t>
            </a:r>
            <a:r>
              <a:rPr lang="en-US" dirty="0" err="1" smtClean="0"/>
              <a:t>MoH</a:t>
            </a:r>
            <a:r>
              <a:rPr lang="en-US" dirty="0" smtClean="0"/>
              <a:t> (</a:t>
            </a:r>
            <a:r>
              <a:rPr lang="en-US" dirty="0" err="1" smtClean="0"/>
              <a:t>Contd</a:t>
            </a:r>
            <a:r>
              <a:rPr lang="en-US" dirty="0" smtClean="0"/>
              <a:t>….)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Nepal Health Sector Program II (2010-2015)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Climate change and health </a:t>
            </a:r>
            <a:r>
              <a:rPr lang="en-US" dirty="0" smtClean="0"/>
              <a:t>– through networks of academia and practitioners on climate change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WASH – </a:t>
            </a:r>
            <a:r>
              <a:rPr lang="en-US" dirty="0" smtClean="0">
                <a:solidFill>
                  <a:srgbClr val="FF0000"/>
                </a:solidFill>
              </a:rPr>
              <a:t>Promoting the behavior change </a:t>
            </a:r>
            <a:r>
              <a:rPr lang="en-US" dirty="0" smtClean="0"/>
              <a:t>communication strategies and enhancing partnership and collaboration</a:t>
            </a:r>
            <a:endParaRPr lang="en-US" dirty="0"/>
          </a:p>
        </p:txBody>
      </p:sp>
      <p:pic>
        <p:nvPicPr>
          <p:cNvPr id="4" name="Picture 3" descr="C:\Users\suraj.gurau\Desktop\Logo Nepal govt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6800" cy="9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661</Words>
  <Application>Microsoft Office PowerPoint</Application>
  <PresentationFormat>On-screen Show (4:3)</PresentationFormat>
  <Paragraphs>135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Climate change and health: impacts, existing policies and programs, challenges and opportunities</vt:lpstr>
      <vt:lpstr>Geographical Location of Nepal</vt:lpstr>
      <vt:lpstr>Slide 3</vt:lpstr>
      <vt:lpstr>Why Nepal is more vulnerable to Climate Change impacts? </vt:lpstr>
      <vt:lpstr>Climate Sensitive Health Risks in Nepal</vt:lpstr>
      <vt:lpstr>Problem of climate sensitive disease</vt:lpstr>
      <vt:lpstr>Climate Change Related Activities</vt:lpstr>
      <vt:lpstr>Slide 8</vt:lpstr>
      <vt:lpstr>Efforts at MoH (Contd….)</vt:lpstr>
      <vt:lpstr>Policy level efforts</vt:lpstr>
      <vt:lpstr>National Health Policy 2014</vt:lpstr>
      <vt:lpstr>National Health Policy 2014….</vt:lpstr>
      <vt:lpstr>Policy level ………</vt:lpstr>
      <vt:lpstr>Nepal Health Sector Strategy (NHSS)  (2015-2020): Overarching Principles</vt:lpstr>
      <vt:lpstr>NHSS (2015-2020) Contd….</vt:lpstr>
      <vt:lpstr>Existing Programmes </vt:lpstr>
      <vt:lpstr>Vulnerability &amp; Adaptation Assessment and  H-NAP</vt:lpstr>
      <vt:lpstr>Priority Activities</vt:lpstr>
      <vt:lpstr>Challenges </vt:lpstr>
      <vt:lpstr>Opportunities 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Shrestha, Mr. Raja Ram Pote  - WRO NEP</dc:creator>
  <cp:lastModifiedBy>Ram</cp:lastModifiedBy>
  <cp:revision>80</cp:revision>
  <dcterms:created xsi:type="dcterms:W3CDTF">2015-07-10T07:05:29Z</dcterms:created>
  <dcterms:modified xsi:type="dcterms:W3CDTF">2016-06-01T01:00:42Z</dcterms:modified>
</cp:coreProperties>
</file>